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7" r:id="rId5"/>
    <p:sldId id="353" r:id="rId6"/>
    <p:sldId id="354" r:id="rId7"/>
    <p:sldId id="355" r:id="rId8"/>
    <p:sldId id="271" r:id="rId9"/>
    <p:sldId id="358" r:id="rId10"/>
    <p:sldId id="263" r:id="rId11"/>
    <p:sldId id="357" r:id="rId12"/>
    <p:sldId id="349" r:id="rId13"/>
    <p:sldId id="265" r:id="rId14"/>
    <p:sldId id="352" r:id="rId15"/>
    <p:sldId id="270" r:id="rId16"/>
    <p:sldId id="356" r:id="rId17"/>
    <p:sldId id="351" r:id="rId18"/>
    <p:sldId id="350" r:id="rId19"/>
    <p:sldId id="262" r:id="rId20"/>
    <p:sldId id="266" r:id="rId21"/>
    <p:sldId id="267" r:id="rId22"/>
    <p:sldId id="26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58DBB27-E586-708B-8A0A-505D91274866}" name="Jennifer Dunleavy" initials="JD" userId="S::jdunleavy@accme.org::3e811460-a4aa-4fb8-a5d2-c7ea0f4fc974" providerId="AD"/>
  <p188:author id="{F51776DB-C2DF-A5EC-705A-164B00CC40DF}" name="Allison Bader" initials="AB" userId="S::abader@accme.org::6bd86bc0-1979-44a4-adc3-e535365e83b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3423E4-9BE4-4FAA-87DD-6BF01F959D8E}" v="85" dt="2025-01-28T18:57:26.5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4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645A65-714C-4D75-8598-FA7EB8EF5B96}" type="datetimeFigureOut">
              <a:rPr lang="en-US" smtClean="0"/>
              <a:t>1/30/2025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FF8F4E-C68D-4F21-A06F-1A398C7432B0}" type="slidenum">
              <a:rPr lang="en-US" smtClean="0"/>
              <a:t>‹#›</a:t>
            </a:fld>
            <a:endParaRPr lang="en-US"/>
          </a:p>
        </p:txBody>
      </p:sp>
    </p:spTree>
    <p:extLst>
      <p:ext uri="{BB962C8B-B14F-4D97-AF65-F5344CB8AC3E}">
        <p14:creationId xmlns:p14="http://schemas.microsoft.com/office/powerpoint/2010/main" val="258200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accme.org/annual-reporting-pars"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-Live demonstration of PARS w/ test provider</a:t>
            </a:r>
          </a:p>
          <a:p>
            <a:r>
              <a:rPr lang="en-US"/>
              <a:t>-Note timing of system updates—notifications disappear after 5 mins, dashboard refreshes every 24hrs</a:t>
            </a:r>
          </a:p>
          <a:p>
            <a:endParaRPr lang="en-US"/>
          </a:p>
        </p:txBody>
      </p:sp>
      <p:sp>
        <p:nvSpPr>
          <p:cNvPr id="4" name="Slide Number Placeholder 3"/>
          <p:cNvSpPr>
            <a:spLocks noGrp="1"/>
          </p:cNvSpPr>
          <p:nvPr>
            <p:ph type="sldNum" sz="quarter" idx="5"/>
          </p:nvPr>
        </p:nvSpPr>
        <p:spPr/>
        <p:txBody>
          <a:bodyPr/>
          <a:lstStyle/>
          <a:p>
            <a:fld id="{63FF8F4E-C68D-4F21-A06F-1A398C7432B0}" type="slidenum">
              <a:rPr lang="en-US" smtClean="0"/>
              <a:t>1</a:t>
            </a:fld>
            <a:endParaRPr lang="en-US"/>
          </a:p>
        </p:txBody>
      </p:sp>
    </p:spTree>
    <p:extLst>
      <p:ext uri="{BB962C8B-B14F-4D97-AF65-F5344CB8AC3E}">
        <p14:creationId xmlns:p14="http://schemas.microsoft.com/office/powerpoint/2010/main" val="597258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7E3912-059E-FAD1-0E65-0E28EAE0DF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6205A1-DEA1-691F-0269-370BF072BC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15DA80-FA24-942C-F27C-05927ADED094}"/>
              </a:ext>
            </a:extLst>
          </p:cNvPr>
          <p:cNvSpPr>
            <a:spLocks noGrp="1"/>
          </p:cNvSpPr>
          <p:nvPr>
            <p:ph type="body" idx="1"/>
          </p:nvPr>
        </p:nvSpPr>
        <p:spPr/>
        <p:txBody>
          <a:bodyPr/>
          <a:lstStyle/>
          <a:p>
            <a:pPr>
              <a:lnSpc>
                <a:spcPct val="120000"/>
              </a:lnSpc>
            </a:pPr>
            <a:r>
              <a:rPr lang="en-US" sz="800">
                <a:latin typeface="Arial" panose="020B0604020202020204" pitchFamily="34" charset="0"/>
                <a:cs typeface="Arial" panose="020B0604020202020204" pitchFamily="34" charset="0"/>
              </a:rPr>
              <a:t>https://accme.org/news/reduce-your-physicians-reporting-burden-by-entering-learner-credit-data-in-pars/</a:t>
            </a:r>
          </a:p>
        </p:txBody>
      </p:sp>
      <p:sp>
        <p:nvSpPr>
          <p:cNvPr id="4" name="Slide Number Placeholder 3">
            <a:extLst>
              <a:ext uri="{FF2B5EF4-FFF2-40B4-BE49-F238E27FC236}">
                <a16:creationId xmlns:a16="http://schemas.microsoft.com/office/drawing/2014/main" id="{4B32324E-7C3E-582B-8677-4E504DB30D1F}"/>
              </a:ext>
            </a:extLst>
          </p:cNvPr>
          <p:cNvSpPr>
            <a:spLocks noGrp="1"/>
          </p:cNvSpPr>
          <p:nvPr>
            <p:ph type="sldNum" sz="quarter" idx="5"/>
          </p:nvPr>
        </p:nvSpPr>
        <p:spPr/>
        <p:txBody>
          <a:bodyPr/>
          <a:lstStyle/>
          <a:p>
            <a:fld id="{63FF8F4E-C68D-4F21-A06F-1A398C7432B0}" type="slidenum">
              <a:rPr lang="en-US" smtClean="0"/>
              <a:t>11</a:t>
            </a:fld>
            <a:endParaRPr lang="en-US"/>
          </a:p>
        </p:txBody>
      </p:sp>
    </p:spTree>
    <p:extLst>
      <p:ext uri="{BB962C8B-B14F-4D97-AF65-F5344CB8AC3E}">
        <p14:creationId xmlns:p14="http://schemas.microsoft.com/office/powerpoint/2010/main" val="1061446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a:latin typeface="Arial" panose="020B0604020202020204" pitchFamily="34" charset="0"/>
              </a:rPr>
              <a:t>Commercial support information is reported at the individual activity level. </a:t>
            </a:r>
          </a:p>
          <a:p>
            <a:pPr algn="l">
              <a:buFont typeface="+mj-lt"/>
              <a:buAutoNum type="arabicPeriod"/>
            </a:pPr>
            <a:r>
              <a:rPr lang="en-US" sz="800" b="1" i="0">
                <a:effectLst/>
                <a:latin typeface="Arial" panose="020B0604020202020204" pitchFamily="34" charset="0"/>
              </a:rPr>
              <a:t>Commercial Support Received?</a:t>
            </a:r>
            <a:r>
              <a:rPr lang="en-US" sz="800" b="0" i="0">
                <a:effectLst/>
                <a:latin typeface="Arial" panose="020B0604020202020204" pitchFamily="34" charset="0"/>
              </a:rPr>
              <a:t> Indicate whether commercial support was received for this activity by clicking “Yes” or “No”. You should check “Yes” for this question if support was received regardless of whether it was paid directly to your organization, as the Accredited Provider, or to a joint provider.</a:t>
            </a:r>
          </a:p>
          <a:p>
            <a:pPr algn="l">
              <a:buFont typeface="+mj-lt"/>
              <a:buAutoNum type="arabicPeriod"/>
            </a:pPr>
            <a:r>
              <a:rPr lang="en-US" sz="800" b="1" i="0">
                <a:effectLst/>
                <a:latin typeface="Arial" panose="020B0604020202020204" pitchFamily="34" charset="0"/>
              </a:rPr>
              <a:t>Support Source:</a:t>
            </a:r>
            <a:r>
              <a:rPr lang="en-US" sz="800" b="0" i="0">
                <a:effectLst/>
                <a:latin typeface="Arial" panose="020B0604020202020204" pitchFamily="34" charset="0"/>
              </a:rPr>
              <a:t> Complete this field for each commercial supporter for your activity. Select a name from the drop-down box, or, if the commercial supporter for your activity does not appear in the drop-down, type the supporter’s name into the text field.</a:t>
            </a:r>
          </a:p>
          <a:p>
            <a:pPr algn="l">
              <a:buFont typeface="+mj-lt"/>
              <a:buAutoNum type="arabicPeriod"/>
            </a:pPr>
            <a:r>
              <a:rPr lang="en-US" sz="800" b="1" i="0">
                <a:effectLst/>
                <a:latin typeface="Arial" panose="020B0604020202020204" pitchFamily="34" charset="0"/>
              </a:rPr>
              <a:t>Monetary Support Received:</a:t>
            </a:r>
            <a:r>
              <a:rPr lang="en-US" sz="800" b="0" i="0">
                <a:effectLst/>
                <a:latin typeface="Arial" panose="020B0604020202020204" pitchFamily="34" charset="0"/>
              </a:rPr>
              <a:t> Use this field to indicate the amount of monetary support received from each commercial supporter.</a:t>
            </a:r>
          </a:p>
          <a:p>
            <a:pPr algn="l">
              <a:buFont typeface="+mj-lt"/>
              <a:buAutoNum type="arabicPeriod"/>
            </a:pPr>
            <a:r>
              <a:rPr lang="en-US" sz="800" b="1" i="0">
                <a:effectLst/>
                <a:latin typeface="Arial" panose="020B0604020202020204" pitchFamily="34" charset="0"/>
              </a:rPr>
              <a:t>In-kind Support Received:</a:t>
            </a:r>
            <a:r>
              <a:rPr lang="en-US" sz="800" b="0" i="0">
                <a:effectLst/>
                <a:latin typeface="Arial" panose="020B0604020202020204" pitchFamily="34" charset="0"/>
              </a:rPr>
              <a:t> Use this field to indicate the nature of any in-kind support received from each commercial supporter. </a:t>
            </a:r>
          </a:p>
          <a:p>
            <a:endParaRPr lang="en-US"/>
          </a:p>
        </p:txBody>
      </p:sp>
      <p:sp>
        <p:nvSpPr>
          <p:cNvPr id="4" name="Slide Number Placeholder 3"/>
          <p:cNvSpPr>
            <a:spLocks noGrp="1"/>
          </p:cNvSpPr>
          <p:nvPr>
            <p:ph type="sldNum" sz="quarter" idx="5"/>
          </p:nvPr>
        </p:nvSpPr>
        <p:spPr/>
        <p:txBody>
          <a:bodyPr/>
          <a:lstStyle/>
          <a:p>
            <a:fld id="{63FF8F4E-C68D-4F21-A06F-1A398C7432B0}" type="slidenum">
              <a:rPr lang="en-US" smtClean="0"/>
              <a:t>12</a:t>
            </a:fld>
            <a:endParaRPr lang="en-US"/>
          </a:p>
        </p:txBody>
      </p:sp>
    </p:spTree>
    <p:extLst>
      <p:ext uri="{BB962C8B-B14F-4D97-AF65-F5344CB8AC3E}">
        <p14:creationId xmlns:p14="http://schemas.microsoft.com/office/powerpoint/2010/main" val="1256358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B248E-A5B7-7F34-207E-91D774EAC6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EB2535-23B9-9C4C-81CD-9C2F7D780B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878335-0236-98FD-8489-817141A4E21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FE86E08-3B62-8644-676E-B8E811A2F482}"/>
              </a:ext>
            </a:extLst>
          </p:cNvPr>
          <p:cNvSpPr>
            <a:spLocks noGrp="1"/>
          </p:cNvSpPr>
          <p:nvPr>
            <p:ph type="sldNum" sz="quarter" idx="5"/>
          </p:nvPr>
        </p:nvSpPr>
        <p:spPr/>
        <p:txBody>
          <a:bodyPr/>
          <a:lstStyle/>
          <a:p>
            <a:fld id="{63FF8F4E-C68D-4F21-A06F-1A398C7432B0}" type="slidenum">
              <a:rPr lang="en-US" smtClean="0"/>
              <a:t>13</a:t>
            </a:fld>
            <a:endParaRPr lang="en-US"/>
          </a:p>
        </p:txBody>
      </p:sp>
    </p:spTree>
    <p:extLst>
      <p:ext uri="{BB962C8B-B14F-4D97-AF65-F5344CB8AC3E}">
        <p14:creationId xmlns:p14="http://schemas.microsoft.com/office/powerpoint/2010/main" val="1189508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Arial" panose="020B0604020202020204" pitchFamily="34" charset="0"/>
                <a:cs typeface="Arial" panose="020B0604020202020204" pitchFamily="34" charset="0"/>
              </a:rPr>
              <a:t>Advertising and exhibits are opportunities for promotion (like advertising space, exhibit booths, etc.) and not continuing medical education. Therefore, monies paid by ineligible companies to providers for these promotional opportunities are not considered to be commercial support and should be reported as advertising and exhibit income. These funds must comply with Standard 5 of the Standards for Integrity and Independence in Accredited Continuing Education.</a:t>
            </a:r>
          </a:p>
          <a:p>
            <a:r>
              <a:rPr lang="en-US" sz="1200">
                <a:latin typeface="Arial" panose="020B0604020202020204" pitchFamily="34" charset="0"/>
              </a:rPr>
              <a:t>Commercial support is defined as any monetary or in-kind contributions given by an ACCME-defined ineligible company that is used to pay all or part of the costs of a CME activity. You must report commercial support information, including the commercial support source(s) and amount received, for each individual activity that received commercial support.</a:t>
            </a:r>
            <a:endParaRPr lang="en-US" sz="1200">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63FF8F4E-C68D-4F21-A06F-1A398C7432B0}" type="slidenum">
              <a:rPr lang="en-US" smtClean="0"/>
              <a:t>17</a:t>
            </a:fld>
            <a:endParaRPr lang="en-US"/>
          </a:p>
        </p:txBody>
      </p:sp>
    </p:spTree>
    <p:extLst>
      <p:ext uri="{BB962C8B-B14F-4D97-AF65-F5344CB8AC3E}">
        <p14:creationId xmlns:p14="http://schemas.microsoft.com/office/powerpoint/2010/main" val="18290556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Add link to annual reporting page in the chat: </a:t>
            </a:r>
            <a:r>
              <a:rPr lang="en-US">
                <a:hlinkClick r:id="rId3"/>
              </a:rPr>
              <a:t>https://accme.org/annual-reporting-pars</a:t>
            </a:r>
            <a:endParaRPr lang="en-US"/>
          </a:p>
        </p:txBody>
      </p:sp>
      <p:sp>
        <p:nvSpPr>
          <p:cNvPr id="4" name="Slide Number Placeholder 3"/>
          <p:cNvSpPr>
            <a:spLocks noGrp="1"/>
          </p:cNvSpPr>
          <p:nvPr>
            <p:ph type="sldNum" sz="quarter" idx="5"/>
          </p:nvPr>
        </p:nvSpPr>
        <p:spPr/>
        <p:txBody>
          <a:bodyPr/>
          <a:lstStyle/>
          <a:p>
            <a:fld id="{63FF8F4E-C68D-4F21-A06F-1A398C7432B0}" type="slidenum">
              <a:rPr lang="en-US" smtClean="0"/>
              <a:t>18</a:t>
            </a:fld>
            <a:endParaRPr lang="en-US"/>
          </a:p>
        </p:txBody>
      </p:sp>
    </p:spTree>
    <p:extLst>
      <p:ext uri="{BB962C8B-B14F-4D97-AF65-F5344CB8AC3E}">
        <p14:creationId xmlns:p14="http://schemas.microsoft.com/office/powerpoint/2010/main" val="3649512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4DB7BD-7211-90E0-B114-5B6E81F850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F9F442-BA0B-4E74-5CF6-7A89D74B66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E667FE-621F-A2D1-96CC-1C65EA1EEA27}"/>
              </a:ext>
            </a:extLst>
          </p:cNvPr>
          <p:cNvSpPr>
            <a:spLocks noGrp="1"/>
          </p:cNvSpPr>
          <p:nvPr>
            <p:ph type="body" idx="1"/>
          </p:nvPr>
        </p:nvSpPr>
        <p:spPr/>
        <p:txBody>
          <a:bodyPr/>
          <a:lstStyle/>
          <a:p>
            <a:pPr>
              <a:lnSpc>
                <a:spcPct val="120000"/>
              </a:lnSpc>
            </a:pPr>
            <a:endParaRPr lang="en-US" sz="80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AC8A4B0-FD16-AEF1-8964-03CD465267FD}"/>
              </a:ext>
            </a:extLst>
          </p:cNvPr>
          <p:cNvSpPr>
            <a:spLocks noGrp="1"/>
          </p:cNvSpPr>
          <p:nvPr>
            <p:ph type="sldNum" sz="quarter" idx="5"/>
          </p:nvPr>
        </p:nvSpPr>
        <p:spPr/>
        <p:txBody>
          <a:bodyPr/>
          <a:lstStyle/>
          <a:p>
            <a:fld id="{63FF8F4E-C68D-4F21-A06F-1A398C7432B0}" type="slidenum">
              <a:rPr lang="en-US" smtClean="0"/>
              <a:t>2</a:t>
            </a:fld>
            <a:endParaRPr lang="en-US"/>
          </a:p>
        </p:txBody>
      </p:sp>
    </p:spTree>
    <p:extLst>
      <p:ext uri="{BB962C8B-B14F-4D97-AF65-F5344CB8AC3E}">
        <p14:creationId xmlns:p14="http://schemas.microsoft.com/office/powerpoint/2010/main" val="2052654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99DF0E-196C-2FD7-7EEA-965C48431B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CB5FD4-8BAF-6F56-D731-309C87D37A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EA4A87-9713-27EA-9623-27C4D2E71624}"/>
              </a:ext>
            </a:extLst>
          </p:cNvPr>
          <p:cNvSpPr>
            <a:spLocks noGrp="1"/>
          </p:cNvSpPr>
          <p:nvPr>
            <p:ph type="body" idx="1"/>
          </p:nvPr>
        </p:nvSpPr>
        <p:spPr/>
        <p:txBody>
          <a:bodyPr/>
          <a:lstStyle/>
          <a:p>
            <a:pPr>
              <a:lnSpc>
                <a:spcPct val="120000"/>
              </a:lnSpc>
            </a:pPr>
            <a:endParaRPr lang="en-US" sz="80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211EE7D-E280-5637-BB9F-67F859382340}"/>
              </a:ext>
            </a:extLst>
          </p:cNvPr>
          <p:cNvSpPr>
            <a:spLocks noGrp="1"/>
          </p:cNvSpPr>
          <p:nvPr>
            <p:ph type="sldNum" sz="quarter" idx="5"/>
          </p:nvPr>
        </p:nvSpPr>
        <p:spPr/>
        <p:txBody>
          <a:bodyPr/>
          <a:lstStyle/>
          <a:p>
            <a:fld id="{63FF8F4E-C68D-4F21-A06F-1A398C7432B0}" type="slidenum">
              <a:rPr lang="en-US" smtClean="0"/>
              <a:t>3</a:t>
            </a:fld>
            <a:endParaRPr lang="en-US"/>
          </a:p>
        </p:txBody>
      </p:sp>
    </p:spTree>
    <p:extLst>
      <p:ext uri="{BB962C8B-B14F-4D97-AF65-F5344CB8AC3E}">
        <p14:creationId xmlns:p14="http://schemas.microsoft.com/office/powerpoint/2010/main" val="128997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7D8AA0-9C03-BE61-2490-C91F5817C3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02A940-FEDF-9A89-643F-60861CE4AF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FD575E7-A9EB-B62C-E0B4-8D465148D2B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4E04A41-0A79-CF11-3097-AFE63DB919D3}"/>
              </a:ext>
            </a:extLst>
          </p:cNvPr>
          <p:cNvSpPr>
            <a:spLocks noGrp="1"/>
          </p:cNvSpPr>
          <p:nvPr>
            <p:ph type="sldNum" sz="quarter" idx="5"/>
          </p:nvPr>
        </p:nvSpPr>
        <p:spPr/>
        <p:txBody>
          <a:bodyPr/>
          <a:lstStyle/>
          <a:p>
            <a:fld id="{63FF8F4E-C68D-4F21-A06F-1A398C7432B0}" type="slidenum">
              <a:rPr lang="en-US" smtClean="0"/>
              <a:t>4</a:t>
            </a:fld>
            <a:endParaRPr lang="en-US"/>
          </a:p>
        </p:txBody>
      </p:sp>
    </p:spTree>
    <p:extLst>
      <p:ext uri="{BB962C8B-B14F-4D97-AF65-F5344CB8AC3E}">
        <p14:creationId xmlns:p14="http://schemas.microsoft.com/office/powerpoint/2010/main" val="193983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EC7E0A-919B-8740-E658-2002B23F83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8A9741-3EB9-D273-5EC9-9ACB952441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CE8942E-91AF-F842-9106-BCF1BA1B7696}"/>
              </a:ext>
            </a:extLst>
          </p:cNvPr>
          <p:cNvSpPr>
            <a:spLocks noGrp="1"/>
          </p:cNvSpPr>
          <p:nvPr>
            <p:ph type="body" idx="1"/>
          </p:nvPr>
        </p:nvSpPr>
        <p:spPr/>
        <p:txBody>
          <a:bodyPr/>
          <a:lstStyle/>
          <a:p>
            <a:pPr>
              <a:lnSpc>
                <a:spcPct val="120000"/>
              </a:lnSpc>
            </a:pPr>
            <a:r>
              <a:rPr lang="en-US" sz="800" b="0" i="0">
                <a:effectLst/>
                <a:latin typeface="Arial" panose="020B0604020202020204" pitchFamily="34" charset="0"/>
                <a:cs typeface="Arial" panose="020B0604020202020204" pitchFamily="34" charset="0"/>
              </a:rPr>
              <a:t>A Regularly scheduled series (RSS) is a live activity planned as a series with multiple, ongoing sessions, e.g., offered weekly, monthly, or quarterly. An RSS is primarily planned by and presented to the accredited organization's professional staff and generally targets the same audience over the whole series. Examples include grand rounds, tumor boards, and morbidity and mortality conferences. </a:t>
            </a:r>
          </a:p>
          <a:p>
            <a:pPr>
              <a:lnSpc>
                <a:spcPct val="120000"/>
              </a:lnSpc>
            </a:pPr>
            <a:r>
              <a:rPr lang="en-US" sz="800" b="0" i="0">
                <a:effectLst/>
                <a:latin typeface="Arial" panose="020B0604020202020204" pitchFamily="34" charset="0"/>
                <a:cs typeface="Arial" panose="020B0604020202020204" pitchFamily="34" charset="0"/>
              </a:rPr>
              <a:t>Live activities where the same content is offered multiple times for different audiences should be reported as separate live courses and not RSS. </a:t>
            </a:r>
          </a:p>
          <a:p>
            <a:pPr>
              <a:lnSpc>
                <a:spcPct val="120000"/>
              </a:lnSpc>
            </a:pPr>
            <a:endParaRPr lang="en-US" sz="800" b="0" i="0">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en-US" sz="800">
                <a:latin typeface="Arial" panose="020B0604020202020204" pitchFamily="34" charset="0"/>
                <a:cs typeface="Arial" panose="020B0604020202020204" pitchFamily="34" charset="0"/>
              </a:rPr>
              <a:t>For example: Internal Medicine Grand Rounds is planned as a 12-month activity from July 1 to June 30 each year. This activity meets for one hour each week. The start date should be entered as 07/01/XXXX and the end date should be entered as 06/30/XXXX. In PARS, the series should be entered as one activity with 52 credits. If 20 physicians participated in each session, total physician learners would be 1,040 (20 learners/session x 52 sessions) for that single activity.</a:t>
            </a:r>
          </a:p>
        </p:txBody>
      </p:sp>
      <p:sp>
        <p:nvSpPr>
          <p:cNvPr id="4" name="Slide Number Placeholder 3">
            <a:extLst>
              <a:ext uri="{FF2B5EF4-FFF2-40B4-BE49-F238E27FC236}">
                <a16:creationId xmlns:a16="http://schemas.microsoft.com/office/drawing/2014/main" id="{78F743AF-D31E-04A6-256F-D41675B98DA9}"/>
              </a:ext>
            </a:extLst>
          </p:cNvPr>
          <p:cNvSpPr>
            <a:spLocks noGrp="1"/>
          </p:cNvSpPr>
          <p:nvPr>
            <p:ph type="sldNum" sz="quarter" idx="5"/>
          </p:nvPr>
        </p:nvSpPr>
        <p:spPr/>
        <p:txBody>
          <a:bodyPr/>
          <a:lstStyle/>
          <a:p>
            <a:fld id="{63FF8F4E-C68D-4F21-A06F-1A398C7432B0}" type="slidenum">
              <a:rPr lang="en-US" smtClean="0"/>
              <a:t>5</a:t>
            </a:fld>
            <a:endParaRPr lang="en-US"/>
          </a:p>
        </p:txBody>
      </p:sp>
    </p:spTree>
    <p:extLst>
      <p:ext uri="{BB962C8B-B14F-4D97-AF65-F5344CB8AC3E}">
        <p14:creationId xmlns:p14="http://schemas.microsoft.com/office/powerpoint/2010/main" val="531042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EC7E0A-919B-8740-E658-2002B23F83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8A9741-3EB9-D273-5EC9-9ACB952441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CE8942E-91AF-F842-9106-BCF1BA1B7696}"/>
              </a:ext>
            </a:extLst>
          </p:cNvPr>
          <p:cNvSpPr>
            <a:spLocks noGrp="1"/>
          </p:cNvSpPr>
          <p:nvPr>
            <p:ph type="body" idx="1"/>
          </p:nvPr>
        </p:nvSpPr>
        <p:spPr/>
        <p:txBody>
          <a:bodyPr/>
          <a:lstStyle/>
          <a:p>
            <a:pPr>
              <a:lnSpc>
                <a:spcPct val="120000"/>
              </a:lnSpc>
            </a:pPr>
            <a:endParaRPr lang="en-US" sz="80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8F743AF-D31E-04A6-256F-D41675B98DA9}"/>
              </a:ext>
            </a:extLst>
          </p:cNvPr>
          <p:cNvSpPr>
            <a:spLocks noGrp="1"/>
          </p:cNvSpPr>
          <p:nvPr>
            <p:ph type="sldNum" sz="quarter" idx="5"/>
          </p:nvPr>
        </p:nvSpPr>
        <p:spPr/>
        <p:txBody>
          <a:bodyPr/>
          <a:lstStyle/>
          <a:p>
            <a:fld id="{63FF8F4E-C68D-4F21-A06F-1A398C7432B0}" type="slidenum">
              <a:rPr lang="en-US" smtClean="0"/>
              <a:t>6</a:t>
            </a:fld>
            <a:endParaRPr lang="en-US"/>
          </a:p>
        </p:txBody>
      </p:sp>
    </p:spTree>
    <p:extLst>
      <p:ext uri="{BB962C8B-B14F-4D97-AF65-F5344CB8AC3E}">
        <p14:creationId xmlns:p14="http://schemas.microsoft.com/office/powerpoint/2010/main" val="3141004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solidFill>
                  <a:srgbClr val="002438"/>
                </a:solidFill>
                <a:effectLst/>
                <a:latin typeface="Manrope"/>
              </a:rPr>
              <a:t>Cumulative learner counts should include all learners that participated in the activity from the start date (which may be prior to 2024) to either the end date of the activity or 12/31/24, whichever comes first.</a:t>
            </a:r>
            <a:endParaRPr lang="en-US"/>
          </a:p>
        </p:txBody>
      </p:sp>
      <p:sp>
        <p:nvSpPr>
          <p:cNvPr id="4" name="Slide Number Placeholder 3"/>
          <p:cNvSpPr>
            <a:spLocks noGrp="1"/>
          </p:cNvSpPr>
          <p:nvPr>
            <p:ph type="sldNum" sz="quarter" idx="5"/>
          </p:nvPr>
        </p:nvSpPr>
        <p:spPr/>
        <p:txBody>
          <a:bodyPr/>
          <a:lstStyle/>
          <a:p>
            <a:fld id="{63FF8F4E-C68D-4F21-A06F-1A398C7432B0}" type="slidenum">
              <a:rPr lang="en-US" smtClean="0"/>
              <a:t>7</a:t>
            </a:fld>
            <a:endParaRPr lang="en-US"/>
          </a:p>
        </p:txBody>
      </p:sp>
    </p:spTree>
    <p:extLst>
      <p:ext uri="{BB962C8B-B14F-4D97-AF65-F5344CB8AC3E}">
        <p14:creationId xmlns:p14="http://schemas.microsoft.com/office/powerpoint/2010/main" val="1092079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FF8F4E-C68D-4F21-A06F-1A398C7432B0}" type="slidenum">
              <a:rPr lang="en-US" smtClean="0"/>
              <a:t>8</a:t>
            </a:fld>
            <a:endParaRPr lang="en-US"/>
          </a:p>
        </p:txBody>
      </p:sp>
    </p:spTree>
    <p:extLst>
      <p:ext uri="{BB962C8B-B14F-4D97-AF65-F5344CB8AC3E}">
        <p14:creationId xmlns:p14="http://schemas.microsoft.com/office/powerpoint/2010/main" val="3667412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3FF8F4E-C68D-4F21-A06F-1A398C7432B0}" type="slidenum">
              <a:rPr lang="en-US" smtClean="0"/>
              <a:t>10</a:t>
            </a:fld>
            <a:endParaRPr lang="en-US"/>
          </a:p>
        </p:txBody>
      </p:sp>
    </p:spTree>
    <p:extLst>
      <p:ext uri="{BB962C8B-B14F-4D97-AF65-F5344CB8AC3E}">
        <p14:creationId xmlns:p14="http://schemas.microsoft.com/office/powerpoint/2010/main" val="2265620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34FEF-F4CD-8533-BD78-A4BC8F9FE9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A99CE6-F055-E461-6EAC-F10A37B30A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F1CF44-90D4-604E-00CD-DC2C0F98B175}"/>
              </a:ext>
            </a:extLst>
          </p:cNvPr>
          <p:cNvSpPr>
            <a:spLocks noGrp="1"/>
          </p:cNvSpPr>
          <p:nvPr>
            <p:ph type="dt" sz="half" idx="10"/>
          </p:nvPr>
        </p:nvSpPr>
        <p:spPr/>
        <p:txBody>
          <a:bodyPr/>
          <a:lstStyle/>
          <a:p>
            <a:fld id="{2CD90D50-759E-4990-9E7F-3AEAFF08B0D8}" type="datetimeFigureOut">
              <a:rPr lang="en-US" smtClean="0"/>
              <a:t>1/30/2025</a:t>
            </a:fld>
            <a:endParaRPr lang="en-US"/>
          </a:p>
        </p:txBody>
      </p:sp>
      <p:sp>
        <p:nvSpPr>
          <p:cNvPr id="5" name="Footer Placeholder 4">
            <a:extLst>
              <a:ext uri="{FF2B5EF4-FFF2-40B4-BE49-F238E27FC236}">
                <a16:creationId xmlns:a16="http://schemas.microsoft.com/office/drawing/2014/main" id="{6178F1E2-AA57-4815-2F42-43BBB5FA9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90B4A8-0EE0-88A7-9327-65BD8D73E191}"/>
              </a:ext>
            </a:extLst>
          </p:cNvPr>
          <p:cNvSpPr>
            <a:spLocks noGrp="1"/>
          </p:cNvSpPr>
          <p:nvPr>
            <p:ph type="sldNum" sz="quarter" idx="12"/>
          </p:nvPr>
        </p:nvSpPr>
        <p:spPr/>
        <p:txBody>
          <a:bodyPr/>
          <a:lstStyle/>
          <a:p>
            <a:fld id="{FC0E55DC-6CAF-446A-889B-5B7AB346E2D3}" type="slidenum">
              <a:rPr lang="en-US" smtClean="0"/>
              <a:t>‹#›</a:t>
            </a:fld>
            <a:endParaRPr lang="en-US"/>
          </a:p>
        </p:txBody>
      </p:sp>
    </p:spTree>
    <p:extLst>
      <p:ext uri="{BB962C8B-B14F-4D97-AF65-F5344CB8AC3E}">
        <p14:creationId xmlns:p14="http://schemas.microsoft.com/office/powerpoint/2010/main" val="1922906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67E1E-4447-5CC8-2B8A-51B2ED03DC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E27A4F-F853-15DC-27EB-A81F9CF4A8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B1F7DF-DC40-2734-85CB-BB0A005E34B2}"/>
              </a:ext>
            </a:extLst>
          </p:cNvPr>
          <p:cNvSpPr>
            <a:spLocks noGrp="1"/>
          </p:cNvSpPr>
          <p:nvPr>
            <p:ph type="dt" sz="half" idx="10"/>
          </p:nvPr>
        </p:nvSpPr>
        <p:spPr/>
        <p:txBody>
          <a:bodyPr/>
          <a:lstStyle/>
          <a:p>
            <a:fld id="{2CD90D50-759E-4990-9E7F-3AEAFF08B0D8}" type="datetimeFigureOut">
              <a:rPr lang="en-US" smtClean="0"/>
              <a:t>1/30/2025</a:t>
            </a:fld>
            <a:endParaRPr lang="en-US"/>
          </a:p>
        </p:txBody>
      </p:sp>
      <p:sp>
        <p:nvSpPr>
          <p:cNvPr id="5" name="Footer Placeholder 4">
            <a:extLst>
              <a:ext uri="{FF2B5EF4-FFF2-40B4-BE49-F238E27FC236}">
                <a16:creationId xmlns:a16="http://schemas.microsoft.com/office/drawing/2014/main" id="{904799E4-8487-899B-ED75-2F146390AC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67B5D2-116C-0183-99AC-20488517CDEC}"/>
              </a:ext>
            </a:extLst>
          </p:cNvPr>
          <p:cNvSpPr>
            <a:spLocks noGrp="1"/>
          </p:cNvSpPr>
          <p:nvPr>
            <p:ph type="sldNum" sz="quarter" idx="12"/>
          </p:nvPr>
        </p:nvSpPr>
        <p:spPr/>
        <p:txBody>
          <a:bodyPr/>
          <a:lstStyle/>
          <a:p>
            <a:fld id="{FC0E55DC-6CAF-446A-889B-5B7AB346E2D3}" type="slidenum">
              <a:rPr lang="en-US" smtClean="0"/>
              <a:t>‹#›</a:t>
            </a:fld>
            <a:endParaRPr lang="en-US"/>
          </a:p>
        </p:txBody>
      </p:sp>
    </p:spTree>
    <p:extLst>
      <p:ext uri="{BB962C8B-B14F-4D97-AF65-F5344CB8AC3E}">
        <p14:creationId xmlns:p14="http://schemas.microsoft.com/office/powerpoint/2010/main" val="2305759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053C7B-CB17-6762-0F14-414DCCD09A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5807FC7-2EEF-9AA4-A7B4-B08ECF27DA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0585A3-2583-71CE-D9F6-1A8C47B53D4F}"/>
              </a:ext>
            </a:extLst>
          </p:cNvPr>
          <p:cNvSpPr>
            <a:spLocks noGrp="1"/>
          </p:cNvSpPr>
          <p:nvPr>
            <p:ph type="dt" sz="half" idx="10"/>
          </p:nvPr>
        </p:nvSpPr>
        <p:spPr/>
        <p:txBody>
          <a:bodyPr/>
          <a:lstStyle/>
          <a:p>
            <a:fld id="{2CD90D50-759E-4990-9E7F-3AEAFF08B0D8}" type="datetimeFigureOut">
              <a:rPr lang="en-US" smtClean="0"/>
              <a:t>1/30/2025</a:t>
            </a:fld>
            <a:endParaRPr lang="en-US"/>
          </a:p>
        </p:txBody>
      </p:sp>
      <p:sp>
        <p:nvSpPr>
          <p:cNvPr id="5" name="Footer Placeholder 4">
            <a:extLst>
              <a:ext uri="{FF2B5EF4-FFF2-40B4-BE49-F238E27FC236}">
                <a16:creationId xmlns:a16="http://schemas.microsoft.com/office/drawing/2014/main" id="{61C767D9-9CDA-8814-234E-7C22DE2B8D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11B5CA-F144-0721-CD5F-AADC90B6BA78}"/>
              </a:ext>
            </a:extLst>
          </p:cNvPr>
          <p:cNvSpPr>
            <a:spLocks noGrp="1"/>
          </p:cNvSpPr>
          <p:nvPr>
            <p:ph type="sldNum" sz="quarter" idx="12"/>
          </p:nvPr>
        </p:nvSpPr>
        <p:spPr/>
        <p:txBody>
          <a:bodyPr/>
          <a:lstStyle/>
          <a:p>
            <a:fld id="{FC0E55DC-6CAF-446A-889B-5B7AB346E2D3}" type="slidenum">
              <a:rPr lang="en-US" smtClean="0"/>
              <a:t>‹#›</a:t>
            </a:fld>
            <a:endParaRPr lang="en-US"/>
          </a:p>
        </p:txBody>
      </p:sp>
    </p:spTree>
    <p:extLst>
      <p:ext uri="{BB962C8B-B14F-4D97-AF65-F5344CB8AC3E}">
        <p14:creationId xmlns:p14="http://schemas.microsoft.com/office/powerpoint/2010/main" val="3671402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pic>
        <p:nvPicPr>
          <p:cNvPr id="15" name="Picture 14" descr="ppt1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itle 1"/>
          <p:cNvSpPr>
            <a:spLocks noGrp="1"/>
          </p:cNvSpPr>
          <p:nvPr>
            <p:ph type="title" hasCustomPrompt="1"/>
          </p:nvPr>
        </p:nvSpPr>
        <p:spPr>
          <a:xfrm>
            <a:off x="1794933" y="1187408"/>
            <a:ext cx="6908800" cy="776859"/>
          </a:xfrm>
        </p:spPr>
        <p:txBody>
          <a:bodyPr anchor="t">
            <a:normAutofit/>
          </a:bodyPr>
          <a:lstStyle>
            <a:lvl1pPr algn="l">
              <a:defRPr sz="3600" b="1" cap="all">
                <a:solidFill>
                  <a:srgbClr val="FFFFFF"/>
                </a:solidFill>
                <a:latin typeface="Arial"/>
                <a:cs typeface="Arial"/>
              </a:defRPr>
            </a:lvl1pPr>
          </a:lstStyle>
          <a:p>
            <a:pPr lvl="0"/>
            <a:r>
              <a:rPr lang="en-US"/>
              <a:t>CLICK TO ADD TITLE</a:t>
            </a:r>
          </a:p>
        </p:txBody>
      </p:sp>
      <p:sp>
        <p:nvSpPr>
          <p:cNvPr id="7" name="Text Placeholder 2"/>
          <p:cNvSpPr>
            <a:spLocks noGrp="1"/>
          </p:cNvSpPr>
          <p:nvPr>
            <p:ph type="body" idx="1"/>
          </p:nvPr>
        </p:nvSpPr>
        <p:spPr>
          <a:xfrm>
            <a:off x="8703733" y="3939823"/>
            <a:ext cx="2878667" cy="2268023"/>
          </a:xfrm>
          <a:prstGeom prst="rect">
            <a:avLst/>
          </a:prstGeom>
        </p:spPr>
        <p:txBody>
          <a:bodyPr anchor="t" anchorCtr="0">
            <a:normAutofit/>
          </a:bodyPr>
          <a:lstStyle>
            <a:lvl1pPr marL="0" indent="0" algn="ctr">
              <a:lnSpc>
                <a:spcPct val="140000"/>
              </a:lnSpc>
              <a:buNone/>
              <a:defRPr sz="2000">
                <a:solidFill>
                  <a:schemeClr val="accent3"/>
                </a:solidFill>
                <a:latin typeface="Arial"/>
                <a:cs typeface="Aria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Edit Master text styles</a:t>
            </a:r>
          </a:p>
        </p:txBody>
      </p:sp>
      <p:sp>
        <p:nvSpPr>
          <p:cNvPr id="8" name="Text Placeholder 11"/>
          <p:cNvSpPr>
            <a:spLocks noGrp="1"/>
          </p:cNvSpPr>
          <p:nvPr>
            <p:ph type="body" sz="quarter" idx="11"/>
          </p:nvPr>
        </p:nvSpPr>
        <p:spPr>
          <a:xfrm>
            <a:off x="1794933" y="2556927"/>
            <a:ext cx="6908800" cy="3420540"/>
          </a:xfrm>
          <a:prstGeom prst="rect">
            <a:avLst/>
          </a:prstGeom>
        </p:spPr>
        <p:txBody>
          <a:bodyPr vert="horz" lIns="0" tIns="0" rIns="0" bIns="45720" rtlCol="0">
            <a:noAutofit/>
          </a:bodyPr>
          <a:lstStyle>
            <a:lvl1pPr>
              <a:defRPr lang="en-US" dirty="0" smtClean="0">
                <a:solidFill>
                  <a:schemeClr val="bg1"/>
                </a:solidFill>
              </a:defRPr>
            </a:lvl1pPr>
            <a:lvl2pPr>
              <a:defRPr lang="en-US" dirty="0" smtClean="0">
                <a:solidFill>
                  <a:schemeClr val="bg1"/>
                </a:solidFill>
              </a:defRPr>
            </a:lvl2pPr>
            <a:lvl3pPr>
              <a:defRPr lang="en-US" dirty="0" smtClean="0">
                <a:solidFill>
                  <a:schemeClr val="bg1"/>
                </a:solidFill>
              </a:defRPr>
            </a:lvl3pPr>
            <a:lvl4pPr>
              <a:defRPr lang="en-US" dirty="0" smtClean="0">
                <a:solidFill>
                  <a:schemeClr val="bg1"/>
                </a:solidFill>
              </a:defRPr>
            </a:lvl4pPr>
            <a:lvl5pPr>
              <a:defRPr lang="en-US" dirty="0">
                <a:solidFill>
                  <a:schemeClr val="bg1"/>
                </a:solidFill>
              </a:defRPr>
            </a:lvl5pPr>
          </a:lstStyle>
          <a:p>
            <a:pPr marL="0" lvl="0" indent="0">
              <a:buFontTx/>
              <a:buNone/>
            </a:pPr>
            <a:r>
              <a:rPr lang="en-US"/>
              <a:t>Edit Master text styles</a:t>
            </a:r>
          </a:p>
          <a:p>
            <a:pPr marL="0" lvl="1" indent="0">
              <a:buFontTx/>
              <a:buNone/>
            </a:pPr>
            <a:r>
              <a:rPr lang="en-US"/>
              <a:t>Second level</a:t>
            </a:r>
          </a:p>
          <a:p>
            <a:pPr marL="0" lvl="2" indent="0">
              <a:buFontTx/>
              <a:buNone/>
            </a:pPr>
            <a:r>
              <a:rPr lang="en-US"/>
              <a:t>Third level</a:t>
            </a:r>
          </a:p>
          <a:p>
            <a:pPr marL="0" lvl="3" indent="0">
              <a:buFontTx/>
              <a:buNone/>
            </a:pPr>
            <a:r>
              <a:rPr lang="en-US"/>
              <a:t>Fourth level</a:t>
            </a:r>
          </a:p>
          <a:p>
            <a:pPr marL="0" lvl="4" indent="0">
              <a:buFontTx/>
              <a:buNone/>
            </a:pPr>
            <a:r>
              <a:rPr lang="en-US"/>
              <a:t>Fifth level</a:t>
            </a:r>
          </a:p>
        </p:txBody>
      </p:sp>
      <p:sp>
        <p:nvSpPr>
          <p:cNvPr id="9" name="Text Placeholder 6"/>
          <p:cNvSpPr>
            <a:spLocks noGrp="1"/>
          </p:cNvSpPr>
          <p:nvPr>
            <p:ph type="body" sz="quarter" idx="13" hasCustomPrompt="1"/>
          </p:nvPr>
        </p:nvSpPr>
        <p:spPr>
          <a:xfrm>
            <a:off x="1794933" y="688617"/>
            <a:ext cx="6908800" cy="498791"/>
          </a:xfrm>
          <a:prstGeom prst="rect">
            <a:avLst/>
          </a:prstGeom>
        </p:spPr>
        <p:txBody>
          <a:bodyPr anchor="ctr" anchorCtr="0">
            <a:normAutofit/>
          </a:bodyPr>
          <a:lstStyle>
            <a:lvl1pPr marL="0" indent="0">
              <a:buNone/>
              <a:defRPr sz="2133" b="0" cap="all">
                <a:solidFill>
                  <a:schemeClr val="bg1"/>
                </a:solidFill>
                <a:latin typeface="Arial"/>
                <a:cs typeface="Arial"/>
              </a:defRPr>
            </a:lvl1pPr>
            <a:lvl2pPr marL="609585" indent="0">
              <a:buNone/>
              <a:defRPr>
                <a:solidFill>
                  <a:srgbClr val="FFFFFF"/>
                </a:solidFill>
                <a:latin typeface="Arial"/>
                <a:cs typeface="Arial"/>
              </a:defRPr>
            </a:lvl2pPr>
            <a:lvl3pPr marL="1219170" indent="0">
              <a:buNone/>
              <a:defRPr>
                <a:solidFill>
                  <a:srgbClr val="FFFFFF"/>
                </a:solidFill>
                <a:latin typeface="Arial"/>
                <a:cs typeface="Arial"/>
              </a:defRPr>
            </a:lvl3pPr>
            <a:lvl4pPr marL="1828754" indent="0">
              <a:buNone/>
              <a:defRPr>
                <a:solidFill>
                  <a:srgbClr val="FFFFFF"/>
                </a:solidFill>
                <a:latin typeface="Arial"/>
                <a:cs typeface="Arial"/>
              </a:defRPr>
            </a:lvl4pPr>
            <a:lvl5pPr marL="2438339" indent="0">
              <a:buNone/>
              <a:defRPr>
                <a:solidFill>
                  <a:srgbClr val="FFFFFF"/>
                </a:solidFill>
                <a:latin typeface="Arial"/>
                <a:cs typeface="Arial"/>
              </a:defRPr>
            </a:lvl5pPr>
          </a:lstStyle>
          <a:p>
            <a:pPr lvl="0"/>
            <a:r>
              <a:rPr lang="en-US"/>
              <a:t>SUBHEAD</a:t>
            </a:r>
          </a:p>
        </p:txBody>
      </p:sp>
      <p:pic>
        <p:nvPicPr>
          <p:cNvPr id="16" name="Picture 15" descr="ACCME-Symbol-and-Acronym-Vertical-reversed.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2"/>
            <a:ext cx="1111251" cy="1311589"/>
          </a:xfrm>
          <a:prstGeom prst="rect">
            <a:avLst/>
          </a:prstGeom>
        </p:spPr>
      </p:pic>
    </p:spTree>
    <p:extLst>
      <p:ext uri="{BB962C8B-B14F-4D97-AF65-F5344CB8AC3E}">
        <p14:creationId xmlns:p14="http://schemas.microsoft.com/office/powerpoint/2010/main" val="779278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py Layout">
    <p:spTree>
      <p:nvGrpSpPr>
        <p:cNvPr id="1" name=""/>
        <p:cNvGrpSpPr/>
        <p:nvPr/>
      </p:nvGrpSpPr>
      <p:grpSpPr>
        <a:xfrm>
          <a:off x="0" y="0"/>
          <a:ext cx="0" cy="0"/>
          <a:chOff x="0" y="0"/>
          <a:chExt cx="0" cy="0"/>
        </a:xfrm>
      </p:grpSpPr>
      <p:pic>
        <p:nvPicPr>
          <p:cNvPr id="10" name="Picture 9" descr="ppt1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descr="ACCME-Symbol-and-Acronym-Vertical-revers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4490" y="197557"/>
            <a:ext cx="587023" cy="633367"/>
          </a:xfrm>
          <a:prstGeom prst="rect">
            <a:avLst/>
          </a:prstGeom>
        </p:spPr>
      </p:pic>
      <p:sp>
        <p:nvSpPr>
          <p:cNvPr id="7" name="Title 1"/>
          <p:cNvSpPr>
            <a:spLocks noGrp="1"/>
          </p:cNvSpPr>
          <p:nvPr>
            <p:ph type="title" hasCustomPrompt="1"/>
          </p:nvPr>
        </p:nvSpPr>
        <p:spPr>
          <a:xfrm>
            <a:off x="1794933" y="1187408"/>
            <a:ext cx="9787467" cy="709125"/>
          </a:xfrm>
        </p:spPr>
        <p:txBody>
          <a:bodyPr anchor="t">
            <a:normAutofit/>
          </a:bodyPr>
          <a:lstStyle>
            <a:lvl1pPr algn="l">
              <a:defRPr sz="3600" b="1" cap="none">
                <a:solidFill>
                  <a:srgbClr val="0099A8"/>
                </a:solidFill>
                <a:latin typeface="Arial"/>
                <a:cs typeface="Arial"/>
              </a:defRPr>
            </a:lvl1pPr>
          </a:lstStyle>
          <a:p>
            <a:pPr lvl="0"/>
            <a:r>
              <a:rPr lang="en-US"/>
              <a:t>Click to add title</a:t>
            </a:r>
          </a:p>
        </p:txBody>
      </p:sp>
      <p:sp>
        <p:nvSpPr>
          <p:cNvPr id="8" name="Text Placeholder 6"/>
          <p:cNvSpPr>
            <a:spLocks noGrp="1"/>
          </p:cNvSpPr>
          <p:nvPr>
            <p:ph type="body" sz="quarter" idx="13" hasCustomPrompt="1"/>
          </p:nvPr>
        </p:nvSpPr>
        <p:spPr>
          <a:xfrm>
            <a:off x="1794933" y="688617"/>
            <a:ext cx="9787467" cy="498791"/>
          </a:xfrm>
          <a:prstGeom prst="rect">
            <a:avLst/>
          </a:prstGeom>
        </p:spPr>
        <p:txBody>
          <a:bodyPr vert="horz" lIns="0" tIns="0" rIns="0" bIns="0" rtlCol="0" anchor="ctr" anchorCtr="0">
            <a:normAutofit/>
          </a:bodyPr>
          <a:lstStyle>
            <a:lvl1pPr>
              <a:defRPr lang="en-US" sz="2133" b="0" cap="all" dirty="0">
                <a:solidFill>
                  <a:srgbClr val="0082CA"/>
                </a:solidFill>
              </a:defRPr>
            </a:lvl1pPr>
          </a:lstStyle>
          <a:p>
            <a:pPr lvl="0"/>
            <a:r>
              <a:rPr lang="en-US"/>
              <a:t>SUBHEAD</a:t>
            </a:r>
          </a:p>
        </p:txBody>
      </p:sp>
      <p:sp>
        <p:nvSpPr>
          <p:cNvPr id="6" name="Content Placeholder 5"/>
          <p:cNvSpPr>
            <a:spLocks noGrp="1"/>
          </p:cNvSpPr>
          <p:nvPr>
            <p:ph sz="quarter" idx="14"/>
          </p:nvPr>
        </p:nvSpPr>
        <p:spPr>
          <a:xfrm>
            <a:off x="1794933" y="2364318"/>
            <a:ext cx="9787467" cy="3409949"/>
          </a:xfrm>
        </p:spPr>
        <p:txBody>
          <a:bodyPr/>
          <a:lstStyle>
            <a:lvl3pPr marL="304792" indent="-304792">
              <a:buSzPct val="80000"/>
              <a:buFont typeface="Lucida Grande"/>
              <a:buChar char="&gt;"/>
              <a:defRPr/>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6405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379D5-9F23-F7A5-9530-4DF7DBDA8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234E3D-05D1-1C70-EA4C-66D373201E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A4E229-938E-CC5A-99D8-46ECFBBD7D26}"/>
              </a:ext>
            </a:extLst>
          </p:cNvPr>
          <p:cNvSpPr>
            <a:spLocks noGrp="1"/>
          </p:cNvSpPr>
          <p:nvPr>
            <p:ph type="dt" sz="half" idx="10"/>
          </p:nvPr>
        </p:nvSpPr>
        <p:spPr/>
        <p:txBody>
          <a:bodyPr/>
          <a:lstStyle/>
          <a:p>
            <a:fld id="{2CD90D50-759E-4990-9E7F-3AEAFF08B0D8}" type="datetimeFigureOut">
              <a:rPr lang="en-US" smtClean="0"/>
              <a:t>1/30/2025</a:t>
            </a:fld>
            <a:endParaRPr lang="en-US"/>
          </a:p>
        </p:txBody>
      </p:sp>
      <p:sp>
        <p:nvSpPr>
          <p:cNvPr id="5" name="Footer Placeholder 4">
            <a:extLst>
              <a:ext uri="{FF2B5EF4-FFF2-40B4-BE49-F238E27FC236}">
                <a16:creationId xmlns:a16="http://schemas.microsoft.com/office/drawing/2014/main" id="{86A7EDCA-B73C-E234-FE0F-F3D772D893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EC6BAA-BCB9-929A-9A37-09CDCA005115}"/>
              </a:ext>
            </a:extLst>
          </p:cNvPr>
          <p:cNvSpPr>
            <a:spLocks noGrp="1"/>
          </p:cNvSpPr>
          <p:nvPr>
            <p:ph type="sldNum" sz="quarter" idx="12"/>
          </p:nvPr>
        </p:nvSpPr>
        <p:spPr/>
        <p:txBody>
          <a:bodyPr/>
          <a:lstStyle/>
          <a:p>
            <a:fld id="{FC0E55DC-6CAF-446A-889B-5B7AB346E2D3}" type="slidenum">
              <a:rPr lang="en-US" smtClean="0"/>
              <a:t>‹#›</a:t>
            </a:fld>
            <a:endParaRPr lang="en-US"/>
          </a:p>
        </p:txBody>
      </p:sp>
    </p:spTree>
    <p:extLst>
      <p:ext uri="{BB962C8B-B14F-4D97-AF65-F5344CB8AC3E}">
        <p14:creationId xmlns:p14="http://schemas.microsoft.com/office/powerpoint/2010/main" val="404745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754EF-09B2-727C-519C-0445668E19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69C0F8-ABD9-67D1-AEA7-E9E9BFBA9A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D8D4E3-852A-A943-C216-57763A4C0DA3}"/>
              </a:ext>
            </a:extLst>
          </p:cNvPr>
          <p:cNvSpPr>
            <a:spLocks noGrp="1"/>
          </p:cNvSpPr>
          <p:nvPr>
            <p:ph type="dt" sz="half" idx="10"/>
          </p:nvPr>
        </p:nvSpPr>
        <p:spPr/>
        <p:txBody>
          <a:bodyPr/>
          <a:lstStyle/>
          <a:p>
            <a:fld id="{2CD90D50-759E-4990-9E7F-3AEAFF08B0D8}" type="datetimeFigureOut">
              <a:rPr lang="en-US" smtClean="0"/>
              <a:t>1/30/2025</a:t>
            </a:fld>
            <a:endParaRPr lang="en-US"/>
          </a:p>
        </p:txBody>
      </p:sp>
      <p:sp>
        <p:nvSpPr>
          <p:cNvPr id="5" name="Footer Placeholder 4">
            <a:extLst>
              <a:ext uri="{FF2B5EF4-FFF2-40B4-BE49-F238E27FC236}">
                <a16:creationId xmlns:a16="http://schemas.microsoft.com/office/drawing/2014/main" id="{BBA4B9EC-674E-7786-CA6B-EEA85C408E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0CBA0F-8CC4-7524-80F7-D1C4372CE8FB}"/>
              </a:ext>
            </a:extLst>
          </p:cNvPr>
          <p:cNvSpPr>
            <a:spLocks noGrp="1"/>
          </p:cNvSpPr>
          <p:nvPr>
            <p:ph type="sldNum" sz="quarter" idx="12"/>
          </p:nvPr>
        </p:nvSpPr>
        <p:spPr/>
        <p:txBody>
          <a:bodyPr/>
          <a:lstStyle/>
          <a:p>
            <a:fld id="{FC0E55DC-6CAF-446A-889B-5B7AB346E2D3}" type="slidenum">
              <a:rPr lang="en-US" smtClean="0"/>
              <a:t>‹#›</a:t>
            </a:fld>
            <a:endParaRPr lang="en-US"/>
          </a:p>
        </p:txBody>
      </p:sp>
    </p:spTree>
    <p:extLst>
      <p:ext uri="{BB962C8B-B14F-4D97-AF65-F5344CB8AC3E}">
        <p14:creationId xmlns:p14="http://schemas.microsoft.com/office/powerpoint/2010/main" val="73433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85BC6-BDF5-97E2-E69A-59BA7A60F2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02A0DC-67DE-F842-A0F2-1682E43637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D1D54D-4A5F-9FF6-23E6-495E1713F0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8C9999A-CE60-14B9-39A6-DD42FEE3C764}"/>
              </a:ext>
            </a:extLst>
          </p:cNvPr>
          <p:cNvSpPr>
            <a:spLocks noGrp="1"/>
          </p:cNvSpPr>
          <p:nvPr>
            <p:ph type="dt" sz="half" idx="10"/>
          </p:nvPr>
        </p:nvSpPr>
        <p:spPr/>
        <p:txBody>
          <a:bodyPr/>
          <a:lstStyle/>
          <a:p>
            <a:fld id="{2CD90D50-759E-4990-9E7F-3AEAFF08B0D8}" type="datetimeFigureOut">
              <a:rPr lang="en-US" smtClean="0"/>
              <a:t>1/30/2025</a:t>
            </a:fld>
            <a:endParaRPr lang="en-US"/>
          </a:p>
        </p:txBody>
      </p:sp>
      <p:sp>
        <p:nvSpPr>
          <p:cNvPr id="6" name="Footer Placeholder 5">
            <a:extLst>
              <a:ext uri="{FF2B5EF4-FFF2-40B4-BE49-F238E27FC236}">
                <a16:creationId xmlns:a16="http://schemas.microsoft.com/office/drawing/2014/main" id="{94EEC473-4A70-06FA-08EC-61EFAF3BDF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BCF05A-E5D7-0CBD-A16A-8A5CFD63DCC3}"/>
              </a:ext>
            </a:extLst>
          </p:cNvPr>
          <p:cNvSpPr>
            <a:spLocks noGrp="1"/>
          </p:cNvSpPr>
          <p:nvPr>
            <p:ph type="sldNum" sz="quarter" idx="12"/>
          </p:nvPr>
        </p:nvSpPr>
        <p:spPr/>
        <p:txBody>
          <a:bodyPr/>
          <a:lstStyle/>
          <a:p>
            <a:fld id="{FC0E55DC-6CAF-446A-889B-5B7AB346E2D3}" type="slidenum">
              <a:rPr lang="en-US" smtClean="0"/>
              <a:t>‹#›</a:t>
            </a:fld>
            <a:endParaRPr lang="en-US"/>
          </a:p>
        </p:txBody>
      </p:sp>
    </p:spTree>
    <p:extLst>
      <p:ext uri="{BB962C8B-B14F-4D97-AF65-F5344CB8AC3E}">
        <p14:creationId xmlns:p14="http://schemas.microsoft.com/office/powerpoint/2010/main" val="1679536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EC30C-CBF5-A60D-B407-BC71110C42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FEC625-0617-872D-E3E3-65E4165AFA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896569-9254-353A-6C65-A754F0087A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D3E303-1CB2-ADD1-5E41-65CB43BEEE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C12A64-F9D8-2E32-C159-D3B4A72F1C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EB4D45-F023-9511-E48A-3E97C96B8A49}"/>
              </a:ext>
            </a:extLst>
          </p:cNvPr>
          <p:cNvSpPr>
            <a:spLocks noGrp="1"/>
          </p:cNvSpPr>
          <p:nvPr>
            <p:ph type="dt" sz="half" idx="10"/>
          </p:nvPr>
        </p:nvSpPr>
        <p:spPr/>
        <p:txBody>
          <a:bodyPr/>
          <a:lstStyle/>
          <a:p>
            <a:fld id="{2CD90D50-759E-4990-9E7F-3AEAFF08B0D8}" type="datetimeFigureOut">
              <a:rPr lang="en-US" smtClean="0"/>
              <a:t>1/30/2025</a:t>
            </a:fld>
            <a:endParaRPr lang="en-US"/>
          </a:p>
        </p:txBody>
      </p:sp>
      <p:sp>
        <p:nvSpPr>
          <p:cNvPr id="8" name="Footer Placeholder 7">
            <a:extLst>
              <a:ext uri="{FF2B5EF4-FFF2-40B4-BE49-F238E27FC236}">
                <a16:creationId xmlns:a16="http://schemas.microsoft.com/office/drawing/2014/main" id="{192F6E39-0855-C03B-F339-58500897FE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034C9B-08ED-E573-0D41-8FD9A8E31BBD}"/>
              </a:ext>
            </a:extLst>
          </p:cNvPr>
          <p:cNvSpPr>
            <a:spLocks noGrp="1"/>
          </p:cNvSpPr>
          <p:nvPr>
            <p:ph type="sldNum" sz="quarter" idx="12"/>
          </p:nvPr>
        </p:nvSpPr>
        <p:spPr/>
        <p:txBody>
          <a:bodyPr/>
          <a:lstStyle/>
          <a:p>
            <a:fld id="{FC0E55DC-6CAF-446A-889B-5B7AB346E2D3}" type="slidenum">
              <a:rPr lang="en-US" smtClean="0"/>
              <a:t>‹#›</a:t>
            </a:fld>
            <a:endParaRPr lang="en-US"/>
          </a:p>
        </p:txBody>
      </p:sp>
    </p:spTree>
    <p:extLst>
      <p:ext uri="{BB962C8B-B14F-4D97-AF65-F5344CB8AC3E}">
        <p14:creationId xmlns:p14="http://schemas.microsoft.com/office/powerpoint/2010/main" val="1460638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789F-27D2-3907-5CB8-C6A451A05F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B9E19A-1FA2-F62E-09E0-B0C4ABE5C179}"/>
              </a:ext>
            </a:extLst>
          </p:cNvPr>
          <p:cNvSpPr>
            <a:spLocks noGrp="1"/>
          </p:cNvSpPr>
          <p:nvPr>
            <p:ph type="dt" sz="half" idx="10"/>
          </p:nvPr>
        </p:nvSpPr>
        <p:spPr/>
        <p:txBody>
          <a:bodyPr/>
          <a:lstStyle/>
          <a:p>
            <a:fld id="{2CD90D50-759E-4990-9E7F-3AEAFF08B0D8}" type="datetimeFigureOut">
              <a:rPr lang="en-US" smtClean="0"/>
              <a:t>1/30/2025</a:t>
            </a:fld>
            <a:endParaRPr lang="en-US"/>
          </a:p>
        </p:txBody>
      </p:sp>
      <p:sp>
        <p:nvSpPr>
          <p:cNvPr id="4" name="Footer Placeholder 3">
            <a:extLst>
              <a:ext uri="{FF2B5EF4-FFF2-40B4-BE49-F238E27FC236}">
                <a16:creationId xmlns:a16="http://schemas.microsoft.com/office/drawing/2014/main" id="{BDBA7BDF-487D-0340-9E2E-D4BA8FE6DF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E6DB8C-E5EC-1167-EEC2-24579D83623A}"/>
              </a:ext>
            </a:extLst>
          </p:cNvPr>
          <p:cNvSpPr>
            <a:spLocks noGrp="1"/>
          </p:cNvSpPr>
          <p:nvPr>
            <p:ph type="sldNum" sz="quarter" idx="12"/>
          </p:nvPr>
        </p:nvSpPr>
        <p:spPr/>
        <p:txBody>
          <a:bodyPr/>
          <a:lstStyle/>
          <a:p>
            <a:fld id="{FC0E55DC-6CAF-446A-889B-5B7AB346E2D3}" type="slidenum">
              <a:rPr lang="en-US" smtClean="0"/>
              <a:t>‹#›</a:t>
            </a:fld>
            <a:endParaRPr lang="en-US"/>
          </a:p>
        </p:txBody>
      </p:sp>
    </p:spTree>
    <p:extLst>
      <p:ext uri="{BB962C8B-B14F-4D97-AF65-F5344CB8AC3E}">
        <p14:creationId xmlns:p14="http://schemas.microsoft.com/office/powerpoint/2010/main" val="2220586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07C648-A9B4-7BEA-59A3-94203E070D28}"/>
              </a:ext>
            </a:extLst>
          </p:cNvPr>
          <p:cNvSpPr>
            <a:spLocks noGrp="1"/>
          </p:cNvSpPr>
          <p:nvPr>
            <p:ph type="dt" sz="half" idx="10"/>
          </p:nvPr>
        </p:nvSpPr>
        <p:spPr/>
        <p:txBody>
          <a:bodyPr/>
          <a:lstStyle/>
          <a:p>
            <a:fld id="{2CD90D50-759E-4990-9E7F-3AEAFF08B0D8}" type="datetimeFigureOut">
              <a:rPr lang="en-US" smtClean="0"/>
              <a:t>1/30/2025</a:t>
            </a:fld>
            <a:endParaRPr lang="en-US"/>
          </a:p>
        </p:txBody>
      </p:sp>
      <p:sp>
        <p:nvSpPr>
          <p:cNvPr id="3" name="Footer Placeholder 2">
            <a:extLst>
              <a:ext uri="{FF2B5EF4-FFF2-40B4-BE49-F238E27FC236}">
                <a16:creationId xmlns:a16="http://schemas.microsoft.com/office/drawing/2014/main" id="{C942B5AE-161E-62C0-4CCC-0452A0AC68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744227-7C24-76ED-80AE-3BDFCAB310C8}"/>
              </a:ext>
            </a:extLst>
          </p:cNvPr>
          <p:cNvSpPr>
            <a:spLocks noGrp="1"/>
          </p:cNvSpPr>
          <p:nvPr>
            <p:ph type="sldNum" sz="quarter" idx="12"/>
          </p:nvPr>
        </p:nvSpPr>
        <p:spPr/>
        <p:txBody>
          <a:bodyPr/>
          <a:lstStyle/>
          <a:p>
            <a:fld id="{FC0E55DC-6CAF-446A-889B-5B7AB346E2D3}" type="slidenum">
              <a:rPr lang="en-US" smtClean="0"/>
              <a:t>‹#›</a:t>
            </a:fld>
            <a:endParaRPr lang="en-US"/>
          </a:p>
        </p:txBody>
      </p:sp>
    </p:spTree>
    <p:extLst>
      <p:ext uri="{BB962C8B-B14F-4D97-AF65-F5344CB8AC3E}">
        <p14:creationId xmlns:p14="http://schemas.microsoft.com/office/powerpoint/2010/main" val="282511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3300-3A55-B669-4606-F92975A731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F200E7-3F5C-35F0-DA9A-2356B17C59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08B94B-C27B-053C-E469-A56B861957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0C3B4E-CB2D-9D06-6ED6-3BDA49A02F8B}"/>
              </a:ext>
            </a:extLst>
          </p:cNvPr>
          <p:cNvSpPr>
            <a:spLocks noGrp="1"/>
          </p:cNvSpPr>
          <p:nvPr>
            <p:ph type="dt" sz="half" idx="10"/>
          </p:nvPr>
        </p:nvSpPr>
        <p:spPr/>
        <p:txBody>
          <a:bodyPr/>
          <a:lstStyle/>
          <a:p>
            <a:fld id="{2CD90D50-759E-4990-9E7F-3AEAFF08B0D8}" type="datetimeFigureOut">
              <a:rPr lang="en-US" smtClean="0"/>
              <a:t>1/30/2025</a:t>
            </a:fld>
            <a:endParaRPr lang="en-US"/>
          </a:p>
        </p:txBody>
      </p:sp>
      <p:sp>
        <p:nvSpPr>
          <p:cNvPr id="6" name="Footer Placeholder 5">
            <a:extLst>
              <a:ext uri="{FF2B5EF4-FFF2-40B4-BE49-F238E27FC236}">
                <a16:creationId xmlns:a16="http://schemas.microsoft.com/office/drawing/2014/main" id="{C779F7F5-4814-B9C0-C3FA-5E2FB8A4B9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5D0111-5D76-C647-F431-FBC6432F92D7}"/>
              </a:ext>
            </a:extLst>
          </p:cNvPr>
          <p:cNvSpPr>
            <a:spLocks noGrp="1"/>
          </p:cNvSpPr>
          <p:nvPr>
            <p:ph type="sldNum" sz="quarter" idx="12"/>
          </p:nvPr>
        </p:nvSpPr>
        <p:spPr/>
        <p:txBody>
          <a:bodyPr/>
          <a:lstStyle/>
          <a:p>
            <a:fld id="{FC0E55DC-6CAF-446A-889B-5B7AB346E2D3}" type="slidenum">
              <a:rPr lang="en-US" smtClean="0"/>
              <a:t>‹#›</a:t>
            </a:fld>
            <a:endParaRPr lang="en-US"/>
          </a:p>
        </p:txBody>
      </p:sp>
    </p:spTree>
    <p:extLst>
      <p:ext uri="{BB962C8B-B14F-4D97-AF65-F5344CB8AC3E}">
        <p14:creationId xmlns:p14="http://schemas.microsoft.com/office/powerpoint/2010/main" val="1648972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B9911-FE97-DCF9-D9F9-5BC121CF85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BF0021-D3F8-84BA-8DF2-DFD85BAB5A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DB6B70E-011A-8636-3E5E-CE25E3BF4B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475608-C0D9-C76A-4A21-D4144F839893}"/>
              </a:ext>
            </a:extLst>
          </p:cNvPr>
          <p:cNvSpPr>
            <a:spLocks noGrp="1"/>
          </p:cNvSpPr>
          <p:nvPr>
            <p:ph type="dt" sz="half" idx="10"/>
          </p:nvPr>
        </p:nvSpPr>
        <p:spPr/>
        <p:txBody>
          <a:bodyPr/>
          <a:lstStyle/>
          <a:p>
            <a:fld id="{2CD90D50-759E-4990-9E7F-3AEAFF08B0D8}" type="datetimeFigureOut">
              <a:rPr lang="en-US" smtClean="0"/>
              <a:t>1/30/2025</a:t>
            </a:fld>
            <a:endParaRPr lang="en-US"/>
          </a:p>
        </p:txBody>
      </p:sp>
      <p:sp>
        <p:nvSpPr>
          <p:cNvPr id="6" name="Footer Placeholder 5">
            <a:extLst>
              <a:ext uri="{FF2B5EF4-FFF2-40B4-BE49-F238E27FC236}">
                <a16:creationId xmlns:a16="http://schemas.microsoft.com/office/drawing/2014/main" id="{EC4B2A55-23E1-D8F9-01AC-AF8840DA34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A3244C-319F-648C-8A3F-14CDCAB5696A}"/>
              </a:ext>
            </a:extLst>
          </p:cNvPr>
          <p:cNvSpPr>
            <a:spLocks noGrp="1"/>
          </p:cNvSpPr>
          <p:nvPr>
            <p:ph type="sldNum" sz="quarter" idx="12"/>
          </p:nvPr>
        </p:nvSpPr>
        <p:spPr/>
        <p:txBody>
          <a:bodyPr/>
          <a:lstStyle/>
          <a:p>
            <a:fld id="{FC0E55DC-6CAF-446A-889B-5B7AB346E2D3}" type="slidenum">
              <a:rPr lang="en-US" smtClean="0"/>
              <a:t>‹#›</a:t>
            </a:fld>
            <a:endParaRPr lang="en-US"/>
          </a:p>
        </p:txBody>
      </p:sp>
    </p:spTree>
    <p:extLst>
      <p:ext uri="{BB962C8B-B14F-4D97-AF65-F5344CB8AC3E}">
        <p14:creationId xmlns:p14="http://schemas.microsoft.com/office/powerpoint/2010/main" val="1822785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981400-CB57-DD07-A99A-CF19066CBE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93526E-E806-05CC-541B-9CC9BA41DF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369146-E8FF-356D-DBD2-9B70C4F676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D90D50-759E-4990-9E7F-3AEAFF08B0D8}" type="datetimeFigureOut">
              <a:rPr lang="en-US" smtClean="0"/>
              <a:t>1/30/2025</a:t>
            </a:fld>
            <a:endParaRPr lang="en-US"/>
          </a:p>
        </p:txBody>
      </p:sp>
      <p:sp>
        <p:nvSpPr>
          <p:cNvPr id="5" name="Footer Placeholder 4">
            <a:extLst>
              <a:ext uri="{FF2B5EF4-FFF2-40B4-BE49-F238E27FC236}">
                <a16:creationId xmlns:a16="http://schemas.microsoft.com/office/drawing/2014/main" id="{B12D684B-ED57-900A-EC78-8772EED47B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7DE1FB-C4AB-F3F0-780E-C2F4D9704A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0E55DC-6CAF-446A-889B-5B7AB346E2D3}" type="slidenum">
              <a:rPr lang="en-US" smtClean="0"/>
              <a:t>‹#›</a:t>
            </a:fld>
            <a:endParaRPr lang="en-US"/>
          </a:p>
        </p:txBody>
      </p:sp>
    </p:spTree>
    <p:extLst>
      <p:ext uri="{BB962C8B-B14F-4D97-AF65-F5344CB8AC3E}">
        <p14:creationId xmlns:p14="http://schemas.microsoft.com/office/powerpoint/2010/main" val="2837779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accme.org/annual-reporting-pars" TargetMode="External"/><Relationship Id="rId7" Type="http://schemas.openxmlformats.org/officeDocument/2006/relationships/image" Target="../media/image8.svg"/><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hyperlink" Target="mailto:datareporting@accme.org" TargetMode="External"/><Relationship Id="rId4" Type="http://schemas.openxmlformats.org/officeDocument/2006/relationships/hyperlink" Target="https://accme.org/data-reporting/data-reporting-quick-answers/" TargetMode="External"/><Relationship Id="rId9" Type="http://schemas.openxmlformats.org/officeDocument/2006/relationships/image" Target="../media/image10.sv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8BA3-9BBC-8624-B303-44F33FB0D453}"/>
              </a:ext>
            </a:extLst>
          </p:cNvPr>
          <p:cNvSpPr>
            <a:spLocks noGrp="1"/>
          </p:cNvSpPr>
          <p:nvPr>
            <p:ph type="title"/>
          </p:nvPr>
        </p:nvSpPr>
        <p:spPr>
          <a:xfrm>
            <a:off x="271576" y="2051544"/>
            <a:ext cx="10452868" cy="2870411"/>
          </a:xfrm>
        </p:spPr>
        <p:txBody>
          <a:bodyPr>
            <a:normAutofit/>
          </a:bodyPr>
          <a:lstStyle/>
          <a:p>
            <a:r>
              <a:rPr lang="en-US" dirty="0"/>
              <a:t>Annual reporting office hours</a:t>
            </a:r>
            <a:br>
              <a:rPr lang="en-US" dirty="0"/>
            </a:br>
            <a:r>
              <a:rPr lang="en-US" dirty="0"/>
              <a:t>SESSION 1</a:t>
            </a:r>
            <a:br>
              <a:rPr lang="en-US" dirty="0"/>
            </a:br>
            <a:r>
              <a:rPr lang="en-US" dirty="0"/>
              <a:t>January 28, 2025 </a:t>
            </a:r>
            <a:br>
              <a:rPr lang="en-US" dirty="0"/>
            </a:br>
            <a:r>
              <a:rPr lang="en-US" dirty="0"/>
              <a:t>1:00-2:00PM CT</a:t>
            </a:r>
            <a:br>
              <a:rPr lang="en-US" dirty="0"/>
            </a:br>
            <a:endParaRPr lang="en-US" dirty="0"/>
          </a:p>
        </p:txBody>
      </p:sp>
    </p:spTree>
    <p:extLst>
      <p:ext uri="{BB962C8B-B14F-4D97-AF65-F5344CB8AC3E}">
        <p14:creationId xmlns:p14="http://schemas.microsoft.com/office/powerpoint/2010/main" val="287428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AC71B6-3DFC-C60F-8B9B-854771CFAF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33BB58-8567-82EA-8E42-888C3E232DE8}"/>
              </a:ext>
            </a:extLst>
          </p:cNvPr>
          <p:cNvSpPr>
            <a:spLocks noGrp="1"/>
          </p:cNvSpPr>
          <p:nvPr>
            <p:ph type="title"/>
          </p:nvPr>
        </p:nvSpPr>
        <p:spPr>
          <a:xfrm>
            <a:off x="1794933" y="1052472"/>
            <a:ext cx="9787467" cy="709125"/>
          </a:xfrm>
        </p:spPr>
        <p:txBody>
          <a:bodyPr>
            <a:normAutofit fontScale="90000"/>
          </a:bodyPr>
          <a:lstStyle/>
          <a:p>
            <a:pPr marL="0" indent="0">
              <a:buNone/>
            </a:pPr>
            <a:r>
              <a:rPr lang="en-US" sz="3600" b="1">
                <a:latin typeface="Arial" panose="020B0604020202020204" pitchFamily="34" charset="0"/>
                <a:ea typeface="Calibri" panose="020F0502020204030204" pitchFamily="34" charset="0"/>
              </a:rPr>
              <a:t>Do I count learners that did not claim credit?  </a:t>
            </a:r>
          </a:p>
        </p:txBody>
      </p:sp>
      <p:sp>
        <p:nvSpPr>
          <p:cNvPr id="4" name="Content Placeholder 3">
            <a:extLst>
              <a:ext uri="{FF2B5EF4-FFF2-40B4-BE49-F238E27FC236}">
                <a16:creationId xmlns:a16="http://schemas.microsoft.com/office/drawing/2014/main" id="{494757D2-CDCD-5456-FCEF-79904079E2C0}"/>
              </a:ext>
            </a:extLst>
          </p:cNvPr>
          <p:cNvSpPr>
            <a:spLocks noGrp="1"/>
          </p:cNvSpPr>
          <p:nvPr>
            <p:ph sz="quarter" idx="14"/>
          </p:nvPr>
        </p:nvSpPr>
        <p:spPr>
          <a:xfrm>
            <a:off x="1794933" y="2186084"/>
            <a:ext cx="9941410" cy="4066434"/>
          </a:xfrm>
        </p:spPr>
        <p:txBody>
          <a:bodyPr vert="horz" lIns="91440" tIns="45720" rIns="91440" bIns="45720" rtlCol="0" anchor="t">
            <a:normAutofit/>
          </a:bodyPr>
          <a:lstStyle/>
          <a:p>
            <a:pPr marL="0" indent="0">
              <a:spcBef>
                <a:spcPts val="0"/>
              </a:spcBef>
              <a:buNone/>
            </a:pPr>
            <a:r>
              <a:rPr lang="en-US">
                <a:latin typeface="Arial" panose="020B0604020202020204" pitchFamily="34" charset="0"/>
                <a:ea typeface="Calibri" panose="020F0502020204030204" pitchFamily="34" charset="0"/>
                <a:cs typeface="Arial" panose="020B0604020202020204" pitchFamily="34" charset="0"/>
              </a:rPr>
              <a:t>Yes!  </a:t>
            </a:r>
          </a:p>
          <a:p>
            <a:pPr marL="0" indent="0">
              <a:spcBef>
                <a:spcPts val="0"/>
              </a:spcBef>
              <a:buNone/>
            </a:pPr>
            <a:endParaRPr lang="en-US">
              <a:latin typeface="Arial" panose="020B0604020202020204" pitchFamily="34" charset="0"/>
              <a:ea typeface="Calibri" panose="020F0502020204030204" pitchFamily="34" charset="0"/>
              <a:cs typeface="Arial" panose="020B0604020202020204" pitchFamily="34" charset="0"/>
            </a:endParaRPr>
          </a:p>
          <a:p>
            <a:pPr marL="0" indent="0">
              <a:spcBef>
                <a:spcPts val="0"/>
              </a:spcBef>
              <a:buNone/>
            </a:pPr>
            <a:r>
              <a:rPr lang="en-US">
                <a:latin typeface="Arial" panose="020B0604020202020204" pitchFamily="34" charset="0"/>
                <a:ea typeface="Calibri" panose="020F0502020204030204" pitchFamily="34" charset="0"/>
                <a:cs typeface="Arial" panose="020B0604020202020204" pitchFamily="34" charset="0"/>
              </a:rPr>
              <a:t>Include anyone who completed the activity, even if they did not claim credit.  </a:t>
            </a:r>
          </a:p>
          <a:p>
            <a:pPr>
              <a:spcBef>
                <a:spcPts val="0"/>
              </a:spcBef>
            </a:pPr>
            <a:endParaRPr lang="en-US">
              <a:latin typeface="Arial" panose="020B0604020202020204" pitchFamily="34" charset="0"/>
              <a:ea typeface="Calibri" panose="020F0502020204030204" pitchFamily="34" charset="0"/>
              <a:cs typeface="Arial" panose="020B0604020202020204" pitchFamily="34" charset="0"/>
            </a:endParaRPr>
          </a:p>
          <a:p>
            <a:pPr marL="0" indent="0">
              <a:spcBef>
                <a:spcPts val="0"/>
              </a:spcBef>
              <a:buNone/>
            </a:pPr>
            <a:r>
              <a:rPr lang="en-US">
                <a:latin typeface="Arial" panose="020B0604020202020204" pitchFamily="34" charset="0"/>
                <a:ea typeface="Calibri" panose="020F0502020204030204" pitchFamily="34" charset="0"/>
                <a:cs typeface="Arial" panose="020B0604020202020204" pitchFamily="34" charset="0"/>
              </a:rPr>
              <a:t>Do </a:t>
            </a:r>
            <a:r>
              <a:rPr lang="en-US" b="1">
                <a:latin typeface="Arial" panose="020B0604020202020204" pitchFamily="34" charset="0"/>
                <a:ea typeface="Calibri" panose="020F0502020204030204" pitchFamily="34" charset="0"/>
                <a:cs typeface="Arial" panose="020B0604020202020204" pitchFamily="34" charset="0"/>
              </a:rPr>
              <a:t>not</a:t>
            </a:r>
            <a:r>
              <a:rPr lang="en-US">
                <a:latin typeface="Arial" panose="020B0604020202020204" pitchFamily="34" charset="0"/>
                <a:ea typeface="Calibri" panose="020F0502020204030204" pitchFamily="34" charset="0"/>
                <a:cs typeface="Arial" panose="020B0604020202020204" pitchFamily="34" charset="0"/>
              </a:rPr>
              <a:t> include learners that purchased or signed up for the activity but did not participate.</a:t>
            </a:r>
          </a:p>
          <a:p>
            <a:pPr>
              <a:spcBef>
                <a:spcPts val="0"/>
              </a:spcBef>
            </a:pPr>
            <a:endParaRPr lang="en-US">
              <a:latin typeface="Arial" panose="020B0604020202020204" pitchFamily="34" charset="0"/>
              <a:ea typeface="Calibri" panose="020F0502020204030204" pitchFamily="34" charset="0"/>
              <a:cs typeface="Arial" panose="020B0604020202020204" pitchFamily="34" charset="0"/>
            </a:endParaRPr>
          </a:p>
          <a:p>
            <a:pPr marL="0" marR="0">
              <a:spcBef>
                <a:spcPts val="0"/>
              </a:spcBef>
              <a:spcAft>
                <a:spcPts val="0"/>
              </a:spcAft>
            </a:pPr>
            <a:endParaRPr lang="en-US">
              <a:latin typeface="Calibri" panose="020F0502020204030204" pitchFamily="34" charset="0"/>
              <a:ea typeface="Calibri" panose="020F0502020204030204" pitchFamily="34" charset="0"/>
              <a:cs typeface="Arial" panose="020B0604020202020204" pitchFamily="34" charset="0"/>
            </a:endParaRPr>
          </a:p>
        </p:txBody>
      </p:sp>
      <p:sp>
        <p:nvSpPr>
          <p:cNvPr id="5" name="Text Placeholder 5">
            <a:extLst>
              <a:ext uri="{FF2B5EF4-FFF2-40B4-BE49-F238E27FC236}">
                <a16:creationId xmlns:a16="http://schemas.microsoft.com/office/drawing/2014/main" id="{97E0AEB0-011A-0295-78DC-D24EF104B328}"/>
              </a:ext>
            </a:extLst>
          </p:cNvPr>
          <p:cNvSpPr>
            <a:spLocks noGrp="1"/>
          </p:cNvSpPr>
          <p:nvPr>
            <p:ph type="body" sz="quarter" idx="13"/>
          </p:nvPr>
        </p:nvSpPr>
        <p:spPr>
          <a:xfrm>
            <a:off x="1871904" y="378589"/>
            <a:ext cx="9787467" cy="498791"/>
          </a:xfrm>
        </p:spPr>
        <p:txBody>
          <a:bodyPr/>
          <a:lstStyle/>
          <a:p>
            <a:pPr marL="0" indent="0">
              <a:buNone/>
            </a:pPr>
            <a:r>
              <a:rPr lang="en-US"/>
              <a:t>Activity reporting: common questions</a:t>
            </a:r>
          </a:p>
        </p:txBody>
      </p:sp>
    </p:spTree>
    <p:extLst>
      <p:ext uri="{BB962C8B-B14F-4D97-AF65-F5344CB8AC3E}">
        <p14:creationId xmlns:p14="http://schemas.microsoft.com/office/powerpoint/2010/main" val="822370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1C53B4-A402-65EE-30BF-130A492895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B92C8C-E1B5-9763-B4D8-C54C24454A28}"/>
              </a:ext>
            </a:extLst>
          </p:cNvPr>
          <p:cNvSpPr>
            <a:spLocks noGrp="1"/>
          </p:cNvSpPr>
          <p:nvPr>
            <p:ph type="title"/>
          </p:nvPr>
        </p:nvSpPr>
        <p:spPr>
          <a:xfrm>
            <a:off x="1647453" y="1052680"/>
            <a:ext cx="9787467" cy="1009800"/>
          </a:xfrm>
        </p:spPr>
        <p:txBody>
          <a:bodyPr>
            <a:normAutofit fontScale="90000"/>
          </a:bodyPr>
          <a:lstStyle/>
          <a:p>
            <a:pPr marL="0" indent="0">
              <a:buNone/>
            </a:pPr>
            <a:r>
              <a:rPr lang="en-US" sz="3600" b="1">
                <a:latin typeface="Arial" panose="020B0604020202020204" pitchFamily="34" charset="0"/>
                <a:cs typeface="Arial" panose="020B0604020202020204" pitchFamily="34" charset="0"/>
              </a:rPr>
              <a:t>Do I have to report individual learner credit data for physicians who participated in my activities?</a:t>
            </a:r>
            <a:endParaRPr lang="en-US" sz="3600" b="1">
              <a:effectLst/>
              <a:latin typeface="Arial" panose="020B0604020202020204" pitchFamily="34" charset="0"/>
              <a:ea typeface="Times New Roman" panose="02020603050405020304" pitchFamily="18" charset="0"/>
              <a:cs typeface="Arial" panose="020B0604020202020204" pitchFamily="34" charset="0"/>
            </a:endParaRPr>
          </a:p>
        </p:txBody>
      </p:sp>
      <p:sp>
        <p:nvSpPr>
          <p:cNvPr id="7" name="Content Placeholder 3">
            <a:extLst>
              <a:ext uri="{FF2B5EF4-FFF2-40B4-BE49-F238E27FC236}">
                <a16:creationId xmlns:a16="http://schemas.microsoft.com/office/drawing/2014/main" id="{00312DB9-B1A9-CA68-5E96-7F75E82E9DCA}"/>
              </a:ext>
            </a:extLst>
          </p:cNvPr>
          <p:cNvSpPr txBox="1">
            <a:spLocks/>
          </p:cNvSpPr>
          <p:nvPr/>
        </p:nvSpPr>
        <p:spPr>
          <a:xfrm>
            <a:off x="1202266" y="2157696"/>
            <a:ext cx="9787467" cy="426120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pPr>
            <a:r>
              <a:rPr lang="en-US">
                <a:latin typeface="Arial" panose="020B0604020202020204" pitchFamily="34" charset="0"/>
                <a:cs typeface="Arial" panose="020B0604020202020204" pitchFamily="34" charset="0"/>
              </a:rPr>
              <a:t>This is not an annual reporting requirement but is a feature of PARS that is available to you. </a:t>
            </a:r>
          </a:p>
          <a:p>
            <a:pPr lvl="1">
              <a:lnSpc>
                <a:spcPct val="100000"/>
              </a:lnSpc>
            </a:pPr>
            <a:r>
              <a:rPr lang="en-US">
                <a:latin typeface="Arial" panose="020B0604020202020204" pitchFamily="34" charset="0"/>
                <a:cs typeface="Arial" panose="020B0604020202020204" pitchFamily="34" charset="0"/>
              </a:rPr>
              <a:t>We encourage you to report individual learner credit! Doing so benefits the CME community by:</a:t>
            </a:r>
          </a:p>
          <a:p>
            <a:pPr lvl="2">
              <a:lnSpc>
                <a:spcPct val="100000"/>
              </a:lnSpc>
            </a:pPr>
            <a:r>
              <a:rPr lang="en-US">
                <a:latin typeface="Arial" panose="020B0604020202020204" pitchFamily="34" charset="0"/>
                <a:cs typeface="Arial" panose="020B0604020202020204" pitchFamily="34" charset="0"/>
              </a:rPr>
              <a:t>reducing the burden on physicians</a:t>
            </a:r>
          </a:p>
          <a:p>
            <a:pPr lvl="2">
              <a:lnSpc>
                <a:spcPct val="100000"/>
              </a:lnSpc>
            </a:pPr>
            <a:r>
              <a:rPr lang="en-US">
                <a:latin typeface="Arial" panose="020B0604020202020204" pitchFamily="34" charset="0"/>
                <a:cs typeface="Arial" panose="020B0604020202020204" pitchFamily="34" charset="0"/>
              </a:rPr>
              <a:t>better serving our accredited provider community</a:t>
            </a:r>
          </a:p>
          <a:p>
            <a:pPr lvl="2">
              <a:lnSpc>
                <a:spcPct val="100000"/>
              </a:lnSpc>
            </a:pPr>
            <a:r>
              <a:rPr lang="en-US">
                <a:latin typeface="Arial" panose="020B0604020202020204" pitchFamily="34" charset="0"/>
                <a:cs typeface="Arial" panose="020B0604020202020204" pitchFamily="34" charset="0"/>
              </a:rPr>
              <a:t>meeting the needs of credentialing, certifying, and licensing authorities</a:t>
            </a:r>
          </a:p>
          <a:p>
            <a:pPr lvl="2">
              <a:lnSpc>
                <a:spcPct val="100000"/>
              </a:lnSpc>
            </a:pPr>
            <a:r>
              <a:rPr lang="en-US">
                <a:latin typeface="Arial" panose="020B0604020202020204" pitchFamily="34" charset="0"/>
                <a:cs typeface="Arial" panose="020B0604020202020204" pitchFamily="34" charset="0"/>
              </a:rPr>
              <a:t>increasing the value of accredited CME</a:t>
            </a:r>
          </a:p>
          <a:p>
            <a:pPr lvl="2">
              <a:lnSpc>
                <a:spcPct val="100000"/>
              </a:lnSpc>
            </a:pPr>
            <a:endParaRPr lang="en-US">
              <a:latin typeface="Arial" panose="020B0604020202020204" pitchFamily="34" charset="0"/>
              <a:cs typeface="Arial" panose="020B0604020202020204" pitchFamily="34" charset="0"/>
            </a:endParaRPr>
          </a:p>
        </p:txBody>
      </p:sp>
      <p:sp>
        <p:nvSpPr>
          <p:cNvPr id="11" name="Text Placeholder 5">
            <a:extLst>
              <a:ext uri="{FF2B5EF4-FFF2-40B4-BE49-F238E27FC236}">
                <a16:creationId xmlns:a16="http://schemas.microsoft.com/office/drawing/2014/main" id="{D83F13A4-EC4F-E306-EC72-4BC1B5739E4A}"/>
              </a:ext>
            </a:extLst>
          </p:cNvPr>
          <p:cNvSpPr>
            <a:spLocks noGrp="1"/>
          </p:cNvSpPr>
          <p:nvPr>
            <p:ph type="body" sz="quarter" idx="13"/>
          </p:nvPr>
        </p:nvSpPr>
        <p:spPr>
          <a:xfrm>
            <a:off x="1765300" y="458673"/>
            <a:ext cx="9787467" cy="498791"/>
          </a:xfrm>
        </p:spPr>
        <p:txBody>
          <a:bodyPr/>
          <a:lstStyle/>
          <a:p>
            <a:pPr marL="0" indent="0">
              <a:buNone/>
            </a:pPr>
            <a:r>
              <a:rPr lang="en-US"/>
              <a:t>Activity reporting: common questions</a:t>
            </a:r>
          </a:p>
        </p:txBody>
      </p:sp>
    </p:spTree>
    <p:extLst>
      <p:ext uri="{BB962C8B-B14F-4D97-AF65-F5344CB8AC3E}">
        <p14:creationId xmlns:p14="http://schemas.microsoft.com/office/powerpoint/2010/main" val="2117693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3BE592-68CD-8219-BAE0-E90D15BA5C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7299D1-DEBA-2E7F-D458-55882A178F6C}"/>
              </a:ext>
            </a:extLst>
          </p:cNvPr>
          <p:cNvSpPr>
            <a:spLocks noGrp="1"/>
          </p:cNvSpPr>
          <p:nvPr>
            <p:ph type="title"/>
          </p:nvPr>
        </p:nvSpPr>
        <p:spPr>
          <a:xfrm>
            <a:off x="1702599" y="1184169"/>
            <a:ext cx="9787467" cy="709125"/>
          </a:xfrm>
        </p:spPr>
        <p:txBody>
          <a:bodyPr>
            <a:normAutofit fontScale="90000"/>
          </a:bodyPr>
          <a:lstStyle/>
          <a:p>
            <a:pPr marL="0" indent="0">
              <a:buNone/>
            </a:pPr>
            <a:r>
              <a:rPr lang="en-US" sz="3600" b="1">
                <a:latin typeface="Arial" panose="020B0604020202020204" pitchFamily="34" charset="0"/>
                <a:ea typeface="Times New Roman" panose="02020603050405020304" pitchFamily="18" charset="0"/>
                <a:cs typeface="Arial" panose="020B0604020202020204" pitchFamily="34" charset="0"/>
              </a:rPr>
              <a:t>How do I report a c</a:t>
            </a:r>
            <a:r>
              <a:rPr lang="en-US" sz="3600" b="1">
                <a:effectLst/>
                <a:latin typeface="Arial" panose="020B0604020202020204" pitchFamily="34" charset="0"/>
                <a:ea typeface="Times New Roman" panose="02020603050405020304" pitchFamily="18" charset="0"/>
                <a:cs typeface="Arial" panose="020B0604020202020204" pitchFamily="34" charset="0"/>
              </a:rPr>
              <a:t>ommercial support grant received for more than one activity?</a:t>
            </a:r>
          </a:p>
        </p:txBody>
      </p:sp>
      <p:sp>
        <p:nvSpPr>
          <p:cNvPr id="4" name="Content Placeholder 3">
            <a:extLst>
              <a:ext uri="{FF2B5EF4-FFF2-40B4-BE49-F238E27FC236}">
                <a16:creationId xmlns:a16="http://schemas.microsoft.com/office/drawing/2014/main" id="{45C23C3B-496F-350B-C34A-01BE89D277DA}"/>
              </a:ext>
            </a:extLst>
          </p:cNvPr>
          <p:cNvSpPr>
            <a:spLocks noGrp="1"/>
          </p:cNvSpPr>
          <p:nvPr>
            <p:ph sz="quarter" idx="14"/>
          </p:nvPr>
        </p:nvSpPr>
        <p:spPr>
          <a:xfrm>
            <a:off x="1797763" y="2075388"/>
            <a:ext cx="9566763" cy="4279327"/>
          </a:xfrm>
        </p:spPr>
        <p:txBody>
          <a:bodyPr vert="horz" lIns="91440" tIns="45720" rIns="91440" bIns="45720" rtlCol="0" anchor="t">
            <a:normAutofit/>
          </a:bodyPr>
          <a:lstStyle/>
          <a:p>
            <a:pPr marL="0" indent="0">
              <a:buNone/>
            </a:pPr>
            <a:endParaRPr lang="en-US">
              <a:solidFill>
                <a:srgbClr val="000000"/>
              </a:solidFill>
              <a:latin typeface="Arial" panose="020B0604020202020204" pitchFamily="34" charset="0"/>
            </a:endParaRPr>
          </a:p>
          <a:p>
            <a:r>
              <a:rPr lang="en-US">
                <a:latin typeface="Arial" panose="020B0604020202020204" pitchFamily="34" charset="0"/>
              </a:rPr>
              <a:t>Allocate the amount received across the activities that received funding.  </a:t>
            </a:r>
          </a:p>
          <a:p>
            <a:r>
              <a:rPr lang="en-US">
                <a:latin typeface="Arial" panose="020B0604020202020204" pitchFamily="34" charset="0"/>
              </a:rPr>
              <a:t>Complete commercial support fields for each activity.</a:t>
            </a:r>
          </a:p>
          <a:p>
            <a:r>
              <a:rPr lang="en-US">
                <a:latin typeface="Arial" panose="020B0604020202020204" pitchFamily="34" charset="0"/>
              </a:rPr>
              <a:t>Reported at the activity level.</a:t>
            </a:r>
          </a:p>
          <a:p>
            <a:pPr marL="0" indent="0">
              <a:buNone/>
            </a:pPr>
            <a:endParaRPr lang="en-US">
              <a:effectLst/>
              <a:latin typeface="Arial" panose="020B0604020202020204" pitchFamily="34" charset="0"/>
              <a:ea typeface="Aptos" panose="020B0004020202020204" pitchFamily="34" charset="0"/>
              <a:cs typeface="Arial" panose="020B0604020202020204" pitchFamily="34" charset="0"/>
            </a:endParaRPr>
          </a:p>
          <a:p>
            <a:pPr marL="0" indent="0">
              <a:buNone/>
            </a:pPr>
            <a:endParaRPr lang="en-US">
              <a:solidFill>
                <a:srgbClr val="000000"/>
              </a:solidFill>
              <a:latin typeface="Arial" panose="020B0604020202020204" pitchFamily="34" charset="0"/>
            </a:endParaRPr>
          </a:p>
          <a:p>
            <a:pPr marL="0" indent="0">
              <a:buNone/>
            </a:pPr>
            <a:endParaRPr lang="en-US" b="0" i="0" u="none" strike="noStrike" baseline="0">
              <a:solidFill>
                <a:srgbClr val="000000"/>
              </a:solidFill>
              <a:latin typeface="Arial" panose="020B0604020202020204" pitchFamily="34" charset="0"/>
            </a:endParaRPr>
          </a:p>
          <a:p>
            <a:pPr marL="0" indent="0">
              <a:buNone/>
            </a:pPr>
            <a:endParaRPr lang="en-US">
              <a:latin typeface="Arial" panose="020B0604020202020204" pitchFamily="34" charset="0"/>
              <a:cs typeface="Arial" panose="020B0604020202020204" pitchFamily="34" charset="0"/>
            </a:endParaRPr>
          </a:p>
        </p:txBody>
      </p:sp>
      <p:sp>
        <p:nvSpPr>
          <p:cNvPr id="5" name="Text Placeholder 5">
            <a:extLst>
              <a:ext uri="{FF2B5EF4-FFF2-40B4-BE49-F238E27FC236}">
                <a16:creationId xmlns:a16="http://schemas.microsoft.com/office/drawing/2014/main" id="{E0FBB03F-8510-F1D7-D15B-94123EC233E4}"/>
              </a:ext>
            </a:extLst>
          </p:cNvPr>
          <p:cNvSpPr>
            <a:spLocks noGrp="1"/>
          </p:cNvSpPr>
          <p:nvPr>
            <p:ph type="body" sz="quarter" idx="13"/>
          </p:nvPr>
        </p:nvSpPr>
        <p:spPr>
          <a:xfrm>
            <a:off x="1797763" y="521546"/>
            <a:ext cx="9787467" cy="498791"/>
          </a:xfrm>
        </p:spPr>
        <p:txBody>
          <a:bodyPr/>
          <a:lstStyle/>
          <a:p>
            <a:pPr marL="0" indent="0">
              <a:buNone/>
            </a:pPr>
            <a:r>
              <a:rPr lang="en-US"/>
              <a:t>Activity reporting: common questions</a:t>
            </a:r>
          </a:p>
        </p:txBody>
      </p:sp>
    </p:spTree>
    <p:extLst>
      <p:ext uri="{BB962C8B-B14F-4D97-AF65-F5344CB8AC3E}">
        <p14:creationId xmlns:p14="http://schemas.microsoft.com/office/powerpoint/2010/main" val="2695422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7B89A1-C39E-7D9A-E4A6-49908962F5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979767-ED84-6C6F-036A-B39DE828CD0A}"/>
              </a:ext>
            </a:extLst>
          </p:cNvPr>
          <p:cNvSpPr>
            <a:spLocks noGrp="1"/>
          </p:cNvSpPr>
          <p:nvPr>
            <p:ph type="title"/>
          </p:nvPr>
        </p:nvSpPr>
        <p:spPr>
          <a:xfrm>
            <a:off x="271576" y="2051545"/>
            <a:ext cx="8579347" cy="1909083"/>
          </a:xfrm>
        </p:spPr>
        <p:txBody>
          <a:bodyPr>
            <a:normAutofit/>
          </a:bodyPr>
          <a:lstStyle/>
          <a:p>
            <a:r>
              <a:rPr lang="en-US"/>
              <a:t>PROGRAM SUMMARY:</a:t>
            </a:r>
            <a:br>
              <a:rPr lang="en-US"/>
            </a:br>
            <a:r>
              <a:rPr lang="en-US"/>
              <a:t>COMMON QUESTIONS</a:t>
            </a:r>
          </a:p>
        </p:txBody>
      </p:sp>
    </p:spTree>
    <p:extLst>
      <p:ext uri="{BB962C8B-B14F-4D97-AF65-F5344CB8AC3E}">
        <p14:creationId xmlns:p14="http://schemas.microsoft.com/office/powerpoint/2010/main" val="4153100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BBC21-0C2E-2FB3-70E5-36CD9FD85272}"/>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B9CE7F4-CC31-C838-DA65-4C9D72BF69FB}"/>
              </a:ext>
            </a:extLst>
          </p:cNvPr>
          <p:cNvSpPr>
            <a:spLocks noGrp="1"/>
          </p:cNvSpPr>
          <p:nvPr>
            <p:ph sz="quarter" idx="14"/>
          </p:nvPr>
        </p:nvSpPr>
        <p:spPr>
          <a:xfrm>
            <a:off x="1794932" y="2177141"/>
            <a:ext cx="9787467" cy="4122938"/>
          </a:xfrm>
        </p:spPr>
        <p:txBody>
          <a:bodyPr vert="horz" lIns="91440" tIns="45720" rIns="91440" bIns="45720" rtlCol="0" anchor="t">
            <a:normAutofit fontScale="92500" lnSpcReduction="10000"/>
          </a:bodyPr>
          <a:lstStyle/>
          <a:p>
            <a:pPr marL="0" indent="0">
              <a:buNone/>
            </a:pPr>
            <a:r>
              <a:rPr lang="en-US">
                <a:latin typeface="Arial"/>
                <a:cs typeface="Arial"/>
              </a:rPr>
              <a:t>No!  </a:t>
            </a:r>
          </a:p>
          <a:p>
            <a:pPr marL="0" indent="0">
              <a:buNone/>
            </a:pPr>
            <a:endParaRPr lang="en-US">
              <a:latin typeface="Arial"/>
              <a:cs typeface="Arial"/>
            </a:endParaRPr>
          </a:p>
          <a:p>
            <a:pPr marL="0" indent="0">
              <a:buNone/>
            </a:pPr>
            <a:r>
              <a:rPr lang="en-US">
                <a:latin typeface="Arial"/>
                <a:cs typeface="Arial"/>
              </a:rPr>
              <a:t>Report data for the most recent 12-month period available:</a:t>
            </a:r>
          </a:p>
          <a:p>
            <a:r>
              <a:rPr lang="en-US">
                <a:latin typeface="Arial"/>
                <a:cs typeface="Arial"/>
              </a:rPr>
              <a:t>Fiscal,</a:t>
            </a:r>
          </a:p>
          <a:p>
            <a:r>
              <a:rPr lang="en-US">
                <a:latin typeface="Arial"/>
                <a:cs typeface="Arial"/>
              </a:rPr>
              <a:t>Academic,</a:t>
            </a:r>
          </a:p>
          <a:p>
            <a:r>
              <a:rPr lang="en-US">
                <a:latin typeface="Arial"/>
                <a:cs typeface="Arial"/>
              </a:rPr>
              <a:t>Calendar, OR</a:t>
            </a:r>
          </a:p>
          <a:p>
            <a:r>
              <a:rPr lang="en-US">
                <a:latin typeface="Arial"/>
                <a:cs typeface="Arial"/>
              </a:rPr>
              <a:t>Other</a:t>
            </a:r>
          </a:p>
          <a:p>
            <a:endParaRPr lang="en-US">
              <a:latin typeface="Arial"/>
              <a:cs typeface="Arial"/>
            </a:endParaRPr>
          </a:p>
          <a:p>
            <a:pPr marL="0" indent="0">
              <a:buNone/>
            </a:pPr>
            <a:r>
              <a:rPr lang="en-US" b="1">
                <a:latin typeface="Arial"/>
                <a:cs typeface="Arial"/>
              </a:rPr>
              <a:t>Be as consistent as possible from year to year</a:t>
            </a:r>
          </a:p>
          <a:p>
            <a:endParaRPr lang="en-US"/>
          </a:p>
        </p:txBody>
      </p:sp>
      <p:sp>
        <p:nvSpPr>
          <p:cNvPr id="7" name="Text Placeholder 5">
            <a:extLst>
              <a:ext uri="{FF2B5EF4-FFF2-40B4-BE49-F238E27FC236}">
                <a16:creationId xmlns:a16="http://schemas.microsoft.com/office/drawing/2014/main" id="{4E2BDBC5-695A-2524-2BE8-88120EE935C0}"/>
              </a:ext>
            </a:extLst>
          </p:cNvPr>
          <p:cNvSpPr>
            <a:spLocks noGrp="1"/>
          </p:cNvSpPr>
          <p:nvPr>
            <p:ph type="body" sz="quarter" idx="13"/>
          </p:nvPr>
        </p:nvSpPr>
        <p:spPr>
          <a:xfrm>
            <a:off x="1807289" y="636928"/>
            <a:ext cx="9787467" cy="498791"/>
          </a:xfrm>
        </p:spPr>
        <p:txBody>
          <a:bodyPr/>
          <a:lstStyle/>
          <a:p>
            <a:pPr marL="0" indent="0">
              <a:buNone/>
            </a:pPr>
            <a:r>
              <a:rPr lang="en-US"/>
              <a:t>Program summary: common questions</a:t>
            </a:r>
          </a:p>
        </p:txBody>
      </p:sp>
      <p:sp>
        <p:nvSpPr>
          <p:cNvPr id="2" name="Title 1">
            <a:extLst>
              <a:ext uri="{FF2B5EF4-FFF2-40B4-BE49-F238E27FC236}">
                <a16:creationId xmlns:a16="http://schemas.microsoft.com/office/drawing/2014/main" id="{67036848-A1A4-769A-0BE7-EF85848C2549}"/>
              </a:ext>
            </a:extLst>
          </p:cNvPr>
          <p:cNvSpPr>
            <a:spLocks noGrp="1"/>
          </p:cNvSpPr>
          <p:nvPr>
            <p:ph type="title"/>
          </p:nvPr>
        </p:nvSpPr>
        <p:spPr>
          <a:xfrm>
            <a:off x="1794933" y="1052472"/>
            <a:ext cx="9787467" cy="709125"/>
          </a:xfrm>
        </p:spPr>
        <p:txBody>
          <a:bodyPr>
            <a:normAutofit fontScale="90000"/>
          </a:bodyPr>
          <a:lstStyle/>
          <a:p>
            <a:pPr marL="0" indent="0">
              <a:lnSpc>
                <a:spcPct val="100000"/>
              </a:lnSpc>
              <a:spcBef>
                <a:spcPts val="0"/>
              </a:spcBef>
              <a:buNone/>
            </a:pPr>
            <a:r>
              <a:rPr lang="en-US" sz="3600" b="1">
                <a:solidFill>
                  <a:srgbClr val="0099A8"/>
                </a:solidFill>
                <a:latin typeface="Arial"/>
                <a:ea typeface="+mj-ea"/>
                <a:cs typeface="Arial"/>
              </a:rPr>
              <a:t>Do I have to report Program Summary information for the </a:t>
            </a:r>
            <a:r>
              <a:rPr lang="en-US" sz="3600" b="1" u="sng">
                <a:solidFill>
                  <a:srgbClr val="0099A8"/>
                </a:solidFill>
                <a:latin typeface="Arial"/>
                <a:ea typeface="+mj-ea"/>
                <a:cs typeface="Arial"/>
              </a:rPr>
              <a:t>calendar</a:t>
            </a:r>
            <a:r>
              <a:rPr lang="en-US" sz="3600" b="1">
                <a:solidFill>
                  <a:srgbClr val="0099A8"/>
                </a:solidFill>
                <a:latin typeface="Arial"/>
                <a:ea typeface="+mj-ea"/>
                <a:cs typeface="Arial"/>
              </a:rPr>
              <a:t> year?</a:t>
            </a:r>
          </a:p>
        </p:txBody>
      </p:sp>
    </p:spTree>
    <p:extLst>
      <p:ext uri="{BB962C8B-B14F-4D97-AF65-F5344CB8AC3E}">
        <p14:creationId xmlns:p14="http://schemas.microsoft.com/office/powerpoint/2010/main" val="425056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BBC21-0C2E-2FB3-70E5-36CD9FD85272}"/>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B9CE7F4-CC31-C838-DA65-4C9D72BF69FB}"/>
              </a:ext>
            </a:extLst>
          </p:cNvPr>
          <p:cNvSpPr>
            <a:spLocks noGrp="1"/>
          </p:cNvSpPr>
          <p:nvPr>
            <p:ph sz="quarter" idx="14"/>
          </p:nvPr>
        </p:nvSpPr>
        <p:spPr>
          <a:xfrm>
            <a:off x="1794933" y="2271252"/>
            <a:ext cx="9531571" cy="4172099"/>
          </a:xfrm>
        </p:spPr>
        <p:txBody>
          <a:bodyPr vert="horz" lIns="91440" tIns="45720" rIns="91440" bIns="45720" rtlCol="0" anchor="t">
            <a:normAutofit/>
          </a:bodyPr>
          <a:lstStyle/>
          <a:p>
            <a:pPr marL="0" indent="0">
              <a:lnSpc>
                <a:spcPct val="100000"/>
              </a:lnSpc>
              <a:spcBef>
                <a:spcPts val="0"/>
              </a:spcBef>
              <a:buNone/>
            </a:pPr>
            <a:r>
              <a:rPr lang="en-US">
                <a:latin typeface="Arial" panose="020B0604020202020204" pitchFamily="34" charset="0"/>
                <a:cs typeface="Arial" panose="020B0604020202020204" pitchFamily="34" charset="0"/>
              </a:rPr>
              <a:t>Yes!</a:t>
            </a:r>
          </a:p>
          <a:p>
            <a:pPr marL="0" indent="0">
              <a:lnSpc>
                <a:spcPct val="100000"/>
              </a:lnSpc>
              <a:spcBef>
                <a:spcPts val="0"/>
              </a:spcBef>
              <a:buNone/>
            </a:pPr>
            <a:endParaRPr lang="en-US">
              <a:latin typeface="Arial" panose="020B0604020202020204" pitchFamily="34" charset="0"/>
              <a:cs typeface="Arial" panose="020B0604020202020204" pitchFamily="34" charset="0"/>
            </a:endParaRPr>
          </a:p>
          <a:p>
            <a:pPr marL="0" indent="0">
              <a:lnSpc>
                <a:spcPct val="100000"/>
              </a:lnSpc>
              <a:spcBef>
                <a:spcPts val="0"/>
              </a:spcBef>
              <a:buNone/>
            </a:pPr>
            <a:r>
              <a:rPr lang="en-US">
                <a:latin typeface="Arial" panose="020B0604020202020204" pitchFamily="34" charset="0"/>
                <a:cs typeface="Arial" panose="020B0604020202020204" pitchFamily="34" charset="0"/>
              </a:rPr>
              <a:t>Report the same financial data that you do for directly provided activities, even if the joint provider was the recipient of the funds.</a:t>
            </a:r>
          </a:p>
          <a:p>
            <a:pPr marL="0" indent="0">
              <a:lnSpc>
                <a:spcPct val="100000"/>
              </a:lnSpc>
              <a:spcBef>
                <a:spcPts val="0"/>
              </a:spcBef>
              <a:buNone/>
            </a:pPr>
            <a:endParaRPr lang="en-US" b="1">
              <a:latin typeface="Arial" panose="020B0604020202020204" pitchFamily="34" charset="0"/>
              <a:cs typeface="Arial" panose="020B0604020202020204" pitchFamily="34" charset="0"/>
            </a:endParaRPr>
          </a:p>
          <a:p>
            <a:endParaRPr lang="en-US"/>
          </a:p>
        </p:txBody>
      </p:sp>
      <p:sp>
        <p:nvSpPr>
          <p:cNvPr id="7" name="Text Placeholder 5">
            <a:extLst>
              <a:ext uri="{FF2B5EF4-FFF2-40B4-BE49-F238E27FC236}">
                <a16:creationId xmlns:a16="http://schemas.microsoft.com/office/drawing/2014/main" id="{4E2BDBC5-695A-2524-2BE8-88120EE935C0}"/>
              </a:ext>
            </a:extLst>
          </p:cNvPr>
          <p:cNvSpPr>
            <a:spLocks noGrp="1"/>
          </p:cNvSpPr>
          <p:nvPr>
            <p:ph type="body" sz="quarter" idx="13"/>
          </p:nvPr>
        </p:nvSpPr>
        <p:spPr>
          <a:xfrm>
            <a:off x="1807289" y="636928"/>
            <a:ext cx="9787467" cy="498791"/>
          </a:xfrm>
        </p:spPr>
        <p:txBody>
          <a:bodyPr/>
          <a:lstStyle/>
          <a:p>
            <a:pPr marL="0" indent="0">
              <a:buNone/>
            </a:pPr>
            <a:r>
              <a:rPr lang="en-US"/>
              <a:t>Program summary: common questions</a:t>
            </a:r>
          </a:p>
        </p:txBody>
      </p:sp>
      <p:sp>
        <p:nvSpPr>
          <p:cNvPr id="2" name="Title 1">
            <a:extLst>
              <a:ext uri="{FF2B5EF4-FFF2-40B4-BE49-F238E27FC236}">
                <a16:creationId xmlns:a16="http://schemas.microsoft.com/office/drawing/2014/main" id="{CAF77943-4508-57BC-ED6D-8CA7DAAEFBDE}"/>
              </a:ext>
            </a:extLst>
          </p:cNvPr>
          <p:cNvSpPr>
            <a:spLocks noGrp="1"/>
          </p:cNvSpPr>
          <p:nvPr>
            <p:ph type="title"/>
          </p:nvPr>
        </p:nvSpPr>
        <p:spPr>
          <a:xfrm>
            <a:off x="1794933" y="1052472"/>
            <a:ext cx="9787467" cy="709125"/>
          </a:xfrm>
        </p:spPr>
        <p:txBody>
          <a:bodyPr>
            <a:normAutofit fontScale="90000"/>
          </a:bodyPr>
          <a:lstStyle/>
          <a:p>
            <a:pPr marL="0" indent="0">
              <a:buNone/>
            </a:pPr>
            <a:r>
              <a:rPr lang="en-US" sz="3600" b="1">
                <a:solidFill>
                  <a:srgbClr val="0099A8"/>
                </a:solidFill>
                <a:latin typeface="Arial"/>
                <a:ea typeface="+mj-ea"/>
                <a:cs typeface="Arial"/>
              </a:rPr>
              <a:t>Do I have to report funds received for jointly provided activities?</a:t>
            </a:r>
          </a:p>
        </p:txBody>
      </p:sp>
    </p:spTree>
    <p:extLst>
      <p:ext uri="{BB962C8B-B14F-4D97-AF65-F5344CB8AC3E}">
        <p14:creationId xmlns:p14="http://schemas.microsoft.com/office/powerpoint/2010/main" val="3498104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BBC21-0C2E-2FB3-70E5-36CD9FD85272}"/>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B9CE7F4-CC31-C838-DA65-4C9D72BF69FB}"/>
              </a:ext>
            </a:extLst>
          </p:cNvPr>
          <p:cNvSpPr>
            <a:spLocks noGrp="1"/>
          </p:cNvSpPr>
          <p:nvPr>
            <p:ph sz="quarter" idx="14"/>
          </p:nvPr>
        </p:nvSpPr>
        <p:spPr>
          <a:xfrm>
            <a:off x="1716017" y="1897626"/>
            <a:ext cx="9787467" cy="4506396"/>
          </a:xfrm>
        </p:spPr>
        <p:txBody>
          <a:bodyPr vert="horz" lIns="91440" tIns="45720" rIns="91440" bIns="45720" rtlCol="0" anchor="t">
            <a:normAutofit/>
          </a:bodyPr>
          <a:lstStyle/>
          <a:p>
            <a:pPr marL="0" indent="0">
              <a:lnSpc>
                <a:spcPct val="100000"/>
              </a:lnSpc>
              <a:spcBef>
                <a:spcPts val="0"/>
              </a:spcBef>
              <a:buNone/>
            </a:pPr>
            <a:r>
              <a:rPr lang="en-US">
                <a:latin typeface="Arial" panose="020B0604020202020204" pitchFamily="34" charset="0"/>
                <a:cs typeface="Arial" panose="020B0604020202020204" pitchFamily="34" charset="0"/>
              </a:rPr>
              <a:t>Fees received from learners, including</a:t>
            </a:r>
          </a:p>
          <a:p>
            <a:pPr marL="0" indent="0">
              <a:lnSpc>
                <a:spcPct val="100000"/>
              </a:lnSpc>
              <a:spcBef>
                <a:spcPts val="0"/>
              </a:spcBef>
              <a:buNone/>
            </a:pPr>
            <a:endParaRPr lang="en-US">
              <a:latin typeface="Arial" panose="020B0604020202020204" pitchFamily="34" charset="0"/>
              <a:cs typeface="Arial" panose="020B0604020202020204" pitchFamily="34" charset="0"/>
            </a:endParaRPr>
          </a:p>
          <a:p>
            <a:pPr>
              <a:lnSpc>
                <a:spcPct val="100000"/>
              </a:lnSpc>
              <a:spcBef>
                <a:spcPts val="0"/>
              </a:spcBef>
            </a:pPr>
            <a:r>
              <a:rPr lang="en-US">
                <a:latin typeface="Arial" panose="020B0604020202020204" pitchFamily="34" charset="0"/>
                <a:cs typeface="Arial" panose="020B0604020202020204" pitchFamily="34" charset="0"/>
              </a:rPr>
              <a:t>Registration Fees</a:t>
            </a:r>
          </a:p>
          <a:p>
            <a:pPr>
              <a:lnSpc>
                <a:spcPct val="100000"/>
              </a:lnSpc>
              <a:spcBef>
                <a:spcPts val="0"/>
              </a:spcBef>
            </a:pPr>
            <a:r>
              <a:rPr lang="en-US">
                <a:latin typeface="Arial" panose="020B0604020202020204" pitchFamily="34" charset="0"/>
                <a:cs typeface="Arial" panose="020B0604020202020204" pitchFamily="34" charset="0"/>
              </a:rPr>
              <a:t>Subscription Fees</a:t>
            </a:r>
          </a:p>
          <a:p>
            <a:pPr>
              <a:lnSpc>
                <a:spcPct val="100000"/>
              </a:lnSpc>
              <a:spcBef>
                <a:spcPts val="0"/>
              </a:spcBef>
            </a:pPr>
            <a:r>
              <a:rPr lang="en-US">
                <a:latin typeface="Arial" panose="020B0604020202020204" pitchFamily="34" charset="0"/>
                <a:cs typeface="Arial" panose="020B0604020202020204" pitchFamily="34" charset="0"/>
              </a:rPr>
              <a:t>Publication Fees</a:t>
            </a:r>
          </a:p>
          <a:p>
            <a:pPr marL="0" indent="0">
              <a:lnSpc>
                <a:spcPct val="100000"/>
              </a:lnSpc>
              <a:spcBef>
                <a:spcPts val="0"/>
              </a:spcBef>
              <a:buNone/>
            </a:pPr>
            <a:endParaRPr lang="en-US">
              <a:latin typeface="Arial" panose="020B0604020202020204" pitchFamily="34" charset="0"/>
              <a:cs typeface="Arial" panose="020B0604020202020204" pitchFamily="34" charset="0"/>
            </a:endParaRPr>
          </a:p>
          <a:p>
            <a:endParaRPr lang="en-US"/>
          </a:p>
        </p:txBody>
      </p:sp>
      <p:sp>
        <p:nvSpPr>
          <p:cNvPr id="7" name="Text Placeholder 5">
            <a:extLst>
              <a:ext uri="{FF2B5EF4-FFF2-40B4-BE49-F238E27FC236}">
                <a16:creationId xmlns:a16="http://schemas.microsoft.com/office/drawing/2014/main" id="{4E2BDBC5-695A-2524-2BE8-88120EE935C0}"/>
              </a:ext>
            </a:extLst>
          </p:cNvPr>
          <p:cNvSpPr>
            <a:spLocks noGrp="1"/>
          </p:cNvSpPr>
          <p:nvPr>
            <p:ph type="body" sz="quarter" idx="13"/>
          </p:nvPr>
        </p:nvSpPr>
        <p:spPr>
          <a:xfrm>
            <a:off x="1807289" y="636928"/>
            <a:ext cx="9787467" cy="498791"/>
          </a:xfrm>
        </p:spPr>
        <p:txBody>
          <a:bodyPr/>
          <a:lstStyle/>
          <a:p>
            <a:pPr marL="0" indent="0">
              <a:buNone/>
            </a:pPr>
            <a:r>
              <a:rPr lang="en-US"/>
              <a:t>Program summary: common questions</a:t>
            </a:r>
          </a:p>
        </p:txBody>
      </p:sp>
      <p:sp>
        <p:nvSpPr>
          <p:cNvPr id="5" name="Title 1">
            <a:extLst>
              <a:ext uri="{FF2B5EF4-FFF2-40B4-BE49-F238E27FC236}">
                <a16:creationId xmlns:a16="http://schemas.microsoft.com/office/drawing/2014/main" id="{DBEFD942-1796-41CE-15FC-6757ACE0BA5D}"/>
              </a:ext>
            </a:extLst>
          </p:cNvPr>
          <p:cNvSpPr>
            <a:spLocks noGrp="1"/>
          </p:cNvSpPr>
          <p:nvPr>
            <p:ph type="title"/>
          </p:nvPr>
        </p:nvSpPr>
        <p:spPr>
          <a:xfrm>
            <a:off x="1794933" y="1052472"/>
            <a:ext cx="9787467" cy="709125"/>
          </a:xfrm>
        </p:spPr>
        <p:txBody>
          <a:bodyPr>
            <a:normAutofit fontScale="90000"/>
          </a:bodyPr>
          <a:lstStyle/>
          <a:p>
            <a:pPr marL="0" indent="0">
              <a:lnSpc>
                <a:spcPct val="100000"/>
              </a:lnSpc>
              <a:spcBef>
                <a:spcPts val="0"/>
              </a:spcBef>
              <a:buNone/>
            </a:pPr>
            <a:r>
              <a:rPr lang="en-US" sz="3600" b="1">
                <a:solidFill>
                  <a:srgbClr val="0099A8"/>
                </a:solidFill>
                <a:latin typeface="Arial"/>
                <a:ea typeface="+mj-ea"/>
                <a:cs typeface="Arial"/>
              </a:rPr>
              <a:t>What should be included in registration fees?</a:t>
            </a:r>
          </a:p>
        </p:txBody>
      </p:sp>
    </p:spTree>
    <p:extLst>
      <p:ext uri="{BB962C8B-B14F-4D97-AF65-F5344CB8AC3E}">
        <p14:creationId xmlns:p14="http://schemas.microsoft.com/office/powerpoint/2010/main" val="630410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009955-805E-4BFF-170B-2E070CB0BE92}"/>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45AF061-2937-1050-8C62-9143A7328D3E}"/>
              </a:ext>
            </a:extLst>
          </p:cNvPr>
          <p:cNvSpPr>
            <a:spLocks noGrp="1"/>
          </p:cNvSpPr>
          <p:nvPr>
            <p:ph sz="quarter" idx="14"/>
          </p:nvPr>
        </p:nvSpPr>
        <p:spPr>
          <a:xfrm>
            <a:off x="1032386" y="2357285"/>
            <a:ext cx="4365524" cy="4102509"/>
          </a:xfrm>
        </p:spPr>
        <p:txBody>
          <a:bodyPr vert="horz" lIns="91440" tIns="45720" rIns="91440" bIns="45720" rtlCol="0" anchor="t">
            <a:normAutofit/>
          </a:bodyPr>
          <a:lstStyle/>
          <a:p>
            <a:pPr marL="0" indent="0">
              <a:buNone/>
            </a:pPr>
            <a:r>
              <a:rPr lang="en-US" b="1">
                <a:latin typeface="Arial" panose="020B0604020202020204" pitchFamily="34" charset="0"/>
                <a:cs typeface="Arial" panose="020B0604020202020204" pitchFamily="34" charset="0"/>
              </a:rPr>
              <a:t>Advertising and exhibits </a:t>
            </a:r>
          </a:p>
          <a:p>
            <a:pPr lvl="1">
              <a:buFont typeface="Wingdings" panose="05000000000000000000" pitchFamily="2" charset="2"/>
              <a:buChar char="§"/>
            </a:pPr>
            <a:r>
              <a:rPr lang="en-US" sz="2600">
                <a:latin typeface="Arial" panose="020B0604020202020204" pitchFamily="34" charset="0"/>
                <a:cs typeface="Arial" panose="020B0604020202020204" pitchFamily="34" charset="0"/>
              </a:rPr>
              <a:t>opportunities for promotion </a:t>
            </a:r>
          </a:p>
          <a:p>
            <a:pPr lvl="1">
              <a:buFont typeface="Wingdings" panose="05000000000000000000" pitchFamily="2" charset="2"/>
              <a:buChar char="§"/>
            </a:pPr>
            <a:r>
              <a:rPr lang="en-US" sz="2600">
                <a:latin typeface="Arial" panose="020B0604020202020204" pitchFamily="34" charset="0"/>
                <a:cs typeface="Arial" panose="020B0604020202020204" pitchFamily="34" charset="0"/>
              </a:rPr>
              <a:t>examples: advertising space, exhibit booths</a:t>
            </a:r>
          </a:p>
          <a:p>
            <a:pPr lvl="1">
              <a:buFont typeface="Wingdings" panose="05000000000000000000" pitchFamily="2" charset="2"/>
              <a:buChar char="§"/>
            </a:pPr>
            <a:r>
              <a:rPr lang="en-US" sz="2600">
                <a:latin typeface="Arial" panose="020B0604020202020204" pitchFamily="34" charset="0"/>
                <a:cs typeface="Arial" panose="020B0604020202020204" pitchFamily="34" charset="0"/>
              </a:rPr>
              <a:t>reported on the Program Summary</a:t>
            </a:r>
          </a:p>
          <a:p>
            <a:pPr lvl="1"/>
            <a:endParaRPr lang="en-US" sz="2800">
              <a:latin typeface="Arial" panose="020B0604020202020204" pitchFamily="34" charset="0"/>
              <a:cs typeface="Arial" panose="020B0604020202020204" pitchFamily="34" charset="0"/>
            </a:endParaRPr>
          </a:p>
        </p:txBody>
      </p:sp>
      <p:sp>
        <p:nvSpPr>
          <p:cNvPr id="7" name="Text Placeholder 5">
            <a:extLst>
              <a:ext uri="{FF2B5EF4-FFF2-40B4-BE49-F238E27FC236}">
                <a16:creationId xmlns:a16="http://schemas.microsoft.com/office/drawing/2014/main" id="{7CEBBBE4-F45B-F52D-3A24-24F9F0BA564F}"/>
              </a:ext>
            </a:extLst>
          </p:cNvPr>
          <p:cNvSpPr>
            <a:spLocks noGrp="1"/>
          </p:cNvSpPr>
          <p:nvPr>
            <p:ph type="body" sz="quarter" idx="13"/>
          </p:nvPr>
        </p:nvSpPr>
        <p:spPr>
          <a:xfrm>
            <a:off x="1844360" y="647680"/>
            <a:ext cx="9787467" cy="498791"/>
          </a:xfrm>
        </p:spPr>
        <p:txBody>
          <a:bodyPr/>
          <a:lstStyle/>
          <a:p>
            <a:pPr marL="0" indent="0">
              <a:buNone/>
            </a:pPr>
            <a:r>
              <a:rPr lang="en-US"/>
              <a:t>Program summary: common questions</a:t>
            </a:r>
          </a:p>
        </p:txBody>
      </p:sp>
      <p:sp>
        <p:nvSpPr>
          <p:cNvPr id="6" name="TextBox 5">
            <a:extLst>
              <a:ext uri="{FF2B5EF4-FFF2-40B4-BE49-F238E27FC236}">
                <a16:creationId xmlns:a16="http://schemas.microsoft.com/office/drawing/2014/main" id="{4B962914-26FF-B33A-AB8E-DBC87E8D87B2}"/>
              </a:ext>
            </a:extLst>
          </p:cNvPr>
          <p:cNvSpPr txBox="1"/>
          <p:nvPr/>
        </p:nvSpPr>
        <p:spPr>
          <a:xfrm>
            <a:off x="5909189" y="2353120"/>
            <a:ext cx="5250425" cy="3693319"/>
          </a:xfrm>
          <a:prstGeom prst="rect">
            <a:avLst/>
          </a:prstGeom>
          <a:noFill/>
        </p:spPr>
        <p:txBody>
          <a:bodyPr wrap="square" rtlCol="0">
            <a:spAutoFit/>
          </a:bodyPr>
          <a:lstStyle/>
          <a:p>
            <a:r>
              <a:rPr lang="en-US" sz="2600" b="1">
                <a:latin typeface="Arial" panose="020B0604020202020204" pitchFamily="34" charset="0"/>
              </a:rPr>
              <a:t>Commercial support </a:t>
            </a:r>
          </a:p>
          <a:p>
            <a:pPr marL="914400" lvl="1" indent="-457200">
              <a:buFont typeface="Arial" panose="020B0604020202020204" pitchFamily="34" charset="0"/>
              <a:buChar char="•"/>
            </a:pPr>
            <a:r>
              <a:rPr lang="en-US" sz="2600">
                <a:latin typeface="Arial" panose="020B0604020202020204" pitchFamily="34" charset="0"/>
              </a:rPr>
              <a:t>given by an ACCME-defined ineligible company</a:t>
            </a:r>
          </a:p>
          <a:p>
            <a:pPr marL="914400" lvl="1" indent="-457200">
              <a:buFont typeface="Arial" panose="020B0604020202020204" pitchFamily="34" charset="0"/>
              <a:buChar char="•"/>
            </a:pPr>
            <a:r>
              <a:rPr lang="en-US" sz="2600">
                <a:latin typeface="Arial" panose="020B0604020202020204" pitchFamily="34" charset="0"/>
              </a:rPr>
              <a:t>used to pay all or part of the costs of a CME activity</a:t>
            </a:r>
          </a:p>
          <a:p>
            <a:pPr marL="914400" lvl="1" indent="-457200">
              <a:buFont typeface="Arial" panose="020B0604020202020204" pitchFamily="34" charset="0"/>
              <a:buChar char="•"/>
            </a:pPr>
            <a:r>
              <a:rPr lang="en-US" sz="2600">
                <a:latin typeface="Arial" panose="020B0604020202020204" pitchFamily="34" charset="0"/>
              </a:rPr>
              <a:t>can be monetary or in-kind </a:t>
            </a:r>
          </a:p>
          <a:p>
            <a:pPr marL="914400" lvl="1" indent="-457200">
              <a:buFont typeface="Arial" panose="020B0604020202020204" pitchFamily="34" charset="0"/>
              <a:buChar char="•"/>
            </a:pPr>
            <a:r>
              <a:rPr lang="en-US" sz="2600">
                <a:latin typeface="Arial" panose="020B0604020202020204" pitchFamily="34" charset="0"/>
              </a:rPr>
              <a:t>reported for each individual activity</a:t>
            </a:r>
          </a:p>
          <a:p>
            <a:pPr marL="457200" indent="-457200">
              <a:buFont typeface="Wingdings" panose="05000000000000000000" pitchFamily="2" charset="2"/>
              <a:buChar char="Ø"/>
            </a:pPr>
            <a:endParaRPr lang="en-US" sz="2600"/>
          </a:p>
        </p:txBody>
      </p:sp>
      <p:sp>
        <p:nvSpPr>
          <p:cNvPr id="8" name="TextBox 7">
            <a:extLst>
              <a:ext uri="{FF2B5EF4-FFF2-40B4-BE49-F238E27FC236}">
                <a16:creationId xmlns:a16="http://schemas.microsoft.com/office/drawing/2014/main" id="{2AB45E01-8289-90ED-D1B2-22555CAB92FD}"/>
              </a:ext>
            </a:extLst>
          </p:cNvPr>
          <p:cNvSpPr txBox="1"/>
          <p:nvPr/>
        </p:nvSpPr>
        <p:spPr>
          <a:xfrm>
            <a:off x="1709322" y="1061884"/>
            <a:ext cx="8773356" cy="1077218"/>
          </a:xfrm>
          <a:prstGeom prst="rect">
            <a:avLst/>
          </a:prstGeom>
          <a:noFill/>
        </p:spPr>
        <p:txBody>
          <a:bodyPr wrap="square" rtlCol="0">
            <a:spAutoFit/>
          </a:bodyPr>
          <a:lstStyle/>
          <a:p>
            <a:pPr marL="0" indent="0">
              <a:buNone/>
            </a:pPr>
            <a:r>
              <a:rPr lang="en-US" sz="3200" b="1">
                <a:solidFill>
                  <a:srgbClr val="0099A8"/>
                </a:solidFill>
                <a:latin typeface="Arial"/>
                <a:ea typeface="+mj-ea"/>
                <a:cs typeface="Arial"/>
              </a:rPr>
              <a:t>How is advertising and exhibit income different from commercial support?</a:t>
            </a:r>
          </a:p>
        </p:txBody>
      </p:sp>
    </p:spTree>
    <p:extLst>
      <p:ext uri="{BB962C8B-B14F-4D97-AF65-F5344CB8AC3E}">
        <p14:creationId xmlns:p14="http://schemas.microsoft.com/office/powerpoint/2010/main" val="2587116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9B9C2-24B6-0500-FA7D-37C0EECA0A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23B900-DBE2-F6DF-C902-F699E003EB41}"/>
              </a:ext>
            </a:extLst>
          </p:cNvPr>
          <p:cNvSpPr>
            <a:spLocks noGrp="1"/>
          </p:cNvSpPr>
          <p:nvPr>
            <p:ph type="title"/>
          </p:nvPr>
        </p:nvSpPr>
        <p:spPr>
          <a:xfrm>
            <a:off x="1680633" y="657471"/>
            <a:ext cx="9787467" cy="709125"/>
          </a:xfrm>
        </p:spPr>
        <p:txBody>
          <a:bodyPr/>
          <a:lstStyle/>
          <a:p>
            <a:r>
              <a:rPr lang="en-US"/>
              <a:t>Annual Reporting Dos and Don’ts</a:t>
            </a:r>
          </a:p>
        </p:txBody>
      </p:sp>
      <p:sp>
        <p:nvSpPr>
          <p:cNvPr id="4" name="Content Placeholder 3">
            <a:extLst>
              <a:ext uri="{FF2B5EF4-FFF2-40B4-BE49-F238E27FC236}">
                <a16:creationId xmlns:a16="http://schemas.microsoft.com/office/drawing/2014/main" id="{F578D1A5-60DE-F32B-8273-1DAF35849C8A}"/>
              </a:ext>
            </a:extLst>
          </p:cNvPr>
          <p:cNvSpPr>
            <a:spLocks noGrp="1"/>
          </p:cNvSpPr>
          <p:nvPr>
            <p:ph sz="quarter" idx="14"/>
          </p:nvPr>
        </p:nvSpPr>
        <p:spPr>
          <a:xfrm>
            <a:off x="1522819" y="1487226"/>
            <a:ext cx="5033280" cy="5055975"/>
          </a:xfrm>
        </p:spPr>
        <p:txBody>
          <a:bodyPr vert="horz" lIns="91440" tIns="45720" rIns="91440" bIns="45720" rtlCol="0" anchor="t">
            <a:normAutofit lnSpcReduction="10000"/>
          </a:bodyPr>
          <a:lstStyle/>
          <a:p>
            <a:pPr marL="0" indent="0">
              <a:buNone/>
            </a:pPr>
            <a:r>
              <a:rPr lang="en-US" sz="2400" b="1">
                <a:latin typeface="Arial" panose="020B0604020202020204" pitchFamily="34" charset="0"/>
                <a:cs typeface="Arial" panose="020B0604020202020204" pitchFamily="34" charset="0"/>
              </a:rPr>
              <a:t>DO:</a:t>
            </a:r>
          </a:p>
          <a:p>
            <a:pPr marL="0" indent="0">
              <a:buNone/>
            </a:pPr>
            <a:r>
              <a:rPr lang="en-US" sz="2000">
                <a:latin typeface="Arial" panose="020B0604020202020204" pitchFamily="34" charset="0"/>
                <a:cs typeface="Arial" panose="020B0604020202020204" pitchFamily="34" charset="0"/>
              </a:rPr>
              <a:t>Check out our </a:t>
            </a:r>
            <a:r>
              <a:rPr lang="en-US" sz="2000">
                <a:latin typeface="Arial" panose="020B0604020202020204" pitchFamily="34" charset="0"/>
                <a:cs typeface="Arial" panose="020B0604020202020204" pitchFamily="34" charset="0"/>
                <a:hlinkClick r:id="rId3"/>
              </a:rPr>
              <a:t>annual reporting web page</a:t>
            </a:r>
            <a:r>
              <a:rPr lang="en-US" sz="2000">
                <a:latin typeface="Arial" panose="020B0604020202020204" pitchFamily="34" charset="0"/>
                <a:cs typeface="Arial" panose="020B0604020202020204" pitchFamily="34" charset="0"/>
              </a:rPr>
              <a:t> for short video tutorials, a checklist, and templates to help you complete your annual reporting requirements.</a:t>
            </a:r>
          </a:p>
          <a:p>
            <a:pPr marL="0" indent="0">
              <a:buNone/>
            </a:pPr>
            <a:r>
              <a:rPr lang="en-US" sz="2000">
                <a:latin typeface="Arial" panose="020B0604020202020204" pitchFamily="34" charset="0"/>
                <a:cs typeface="Arial" panose="020B0604020202020204" pitchFamily="34" charset="0"/>
              </a:rPr>
              <a:t>Visit the “</a:t>
            </a:r>
            <a:r>
              <a:rPr lang="en-US" sz="2000">
                <a:latin typeface="Arial" panose="020B0604020202020204" pitchFamily="34" charset="0"/>
                <a:cs typeface="Arial" panose="020B0604020202020204" pitchFamily="34" charset="0"/>
                <a:hlinkClick r:id="rId4"/>
              </a:rPr>
              <a:t>quick answers</a:t>
            </a:r>
            <a:r>
              <a:rPr lang="en-US" sz="2000">
                <a:latin typeface="Arial" panose="020B0604020202020204" pitchFamily="34" charset="0"/>
                <a:cs typeface="Arial" panose="020B0604020202020204" pitchFamily="34" charset="0"/>
              </a:rPr>
              <a:t>” section of our website and click on “Activity Data” and “Annual Reporting” for answers to frequently asked questions on those topics.</a:t>
            </a:r>
          </a:p>
          <a:p>
            <a:pPr marL="0" indent="0">
              <a:buNone/>
            </a:pPr>
            <a:r>
              <a:rPr lang="en-US" sz="2000">
                <a:latin typeface="Arial" panose="020B0604020202020204" pitchFamily="34" charset="0"/>
                <a:cs typeface="Arial" panose="020B0604020202020204" pitchFamily="34" charset="0"/>
              </a:rPr>
              <a:t>Double check the accuracy of your activity and learner data before submitting. </a:t>
            </a:r>
          </a:p>
          <a:p>
            <a:pPr marL="0" indent="0">
              <a:buNone/>
            </a:pPr>
            <a:r>
              <a:rPr lang="en-US" sz="2000">
                <a:latin typeface="Arial" panose="020B0604020202020204" pitchFamily="34" charset="0"/>
                <a:cs typeface="Arial" panose="020B0604020202020204" pitchFamily="34" charset="0"/>
              </a:rPr>
              <a:t>Enter and close your activities throughout the year to avoid last-minute data entry.</a:t>
            </a:r>
          </a:p>
          <a:p>
            <a:pPr marL="0" indent="0">
              <a:buNone/>
            </a:pPr>
            <a:r>
              <a:rPr lang="en-US" sz="2000">
                <a:latin typeface="Arial" panose="020B0604020202020204" pitchFamily="34" charset="0"/>
                <a:cs typeface="Arial" panose="020B0604020202020204" pitchFamily="34" charset="0"/>
              </a:rPr>
              <a:t>Reach out to us at </a:t>
            </a:r>
            <a:r>
              <a:rPr lang="en-US" sz="2000">
                <a:latin typeface="Arial" panose="020B0604020202020204" pitchFamily="34" charset="0"/>
                <a:cs typeface="Arial" panose="020B0604020202020204" pitchFamily="34" charset="0"/>
                <a:hlinkClick r:id="rId5"/>
              </a:rPr>
              <a:t>datareporting@accme.org</a:t>
            </a:r>
            <a:r>
              <a:rPr lang="en-US" sz="2000">
                <a:latin typeface="Arial" panose="020B0604020202020204" pitchFamily="34" charset="0"/>
                <a:cs typeface="Arial" panose="020B0604020202020204" pitchFamily="34" charset="0"/>
              </a:rPr>
              <a:t> with questions.</a:t>
            </a:r>
          </a:p>
          <a:p>
            <a:pPr marL="0" indent="0">
              <a:buNone/>
            </a:pPr>
            <a:endParaRPr lang="en-US" sz="2000">
              <a:latin typeface="Arial" panose="020B0604020202020204" pitchFamily="34" charset="0"/>
              <a:cs typeface="Arial" panose="020B0604020202020204" pitchFamily="34" charset="0"/>
            </a:endParaRPr>
          </a:p>
          <a:p>
            <a:pPr marL="0" indent="0">
              <a:buNone/>
            </a:pPr>
            <a:endParaRPr lang="en-US" sz="2000">
              <a:latin typeface="Arial" panose="020B0604020202020204" pitchFamily="34" charset="0"/>
              <a:cs typeface="Arial" panose="020B0604020202020204" pitchFamily="34" charset="0"/>
            </a:endParaRPr>
          </a:p>
          <a:p>
            <a:pPr marL="0" indent="0">
              <a:buNone/>
            </a:pPr>
            <a:endParaRPr lang="en-US" sz="2000">
              <a:latin typeface="Arial" panose="020B0604020202020204" pitchFamily="34" charset="0"/>
              <a:cs typeface="Arial" panose="020B0604020202020204" pitchFamily="34" charset="0"/>
            </a:endParaRPr>
          </a:p>
        </p:txBody>
      </p:sp>
      <p:sp>
        <p:nvSpPr>
          <p:cNvPr id="3" name="Content Placeholder 3">
            <a:extLst>
              <a:ext uri="{FF2B5EF4-FFF2-40B4-BE49-F238E27FC236}">
                <a16:creationId xmlns:a16="http://schemas.microsoft.com/office/drawing/2014/main" id="{5DB50088-311B-52D2-DA2B-E3F8804A0CBB}"/>
              </a:ext>
            </a:extLst>
          </p:cNvPr>
          <p:cNvSpPr txBox="1">
            <a:spLocks/>
          </p:cNvSpPr>
          <p:nvPr/>
        </p:nvSpPr>
        <p:spPr>
          <a:xfrm>
            <a:off x="7169605" y="1487226"/>
            <a:ext cx="4650422" cy="472316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304792" indent="-304792" algn="l" defTabSz="914400" rtl="0" eaLnBrk="1" latinLnBrk="0" hangingPunct="1">
              <a:lnSpc>
                <a:spcPct val="90000"/>
              </a:lnSpc>
              <a:spcBef>
                <a:spcPts val="500"/>
              </a:spcBef>
              <a:buSzPct val="80000"/>
              <a:buFont typeface="Lucida Grande"/>
              <a:buChar char="&gt;"/>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b="1">
                <a:latin typeface="Arial" panose="020B0604020202020204" pitchFamily="34" charset="0"/>
                <a:cs typeface="Arial" panose="020B0604020202020204" pitchFamily="34" charset="0"/>
              </a:rPr>
              <a:t>DON’T:</a:t>
            </a:r>
          </a:p>
          <a:p>
            <a:pPr marL="0" indent="0">
              <a:buFont typeface="Arial" panose="020B0604020202020204" pitchFamily="34" charset="0"/>
              <a:buNone/>
            </a:pPr>
            <a:r>
              <a:rPr lang="en-US" sz="2000">
                <a:latin typeface="Arial" panose="020B0604020202020204" pitchFamily="34" charset="0"/>
                <a:cs typeface="Arial" panose="020B0604020202020204" pitchFamily="34" charset="0"/>
              </a:rPr>
              <a:t>Wait until the last minute. Complete your requirements as early as possible in case issues arise.</a:t>
            </a:r>
          </a:p>
          <a:p>
            <a:pPr marL="0" indent="0">
              <a:buFont typeface="Arial" panose="020B0604020202020204" pitchFamily="34" charset="0"/>
              <a:buNone/>
            </a:pPr>
            <a:r>
              <a:rPr lang="en-US" sz="2000">
                <a:latin typeface="Arial" panose="020B0604020202020204" pitchFamily="34" charset="0"/>
                <a:cs typeface="Arial" panose="020B0604020202020204" pitchFamily="34" charset="0"/>
              </a:rPr>
              <a:t>Forget to review and update your organization’s contact information.</a:t>
            </a:r>
          </a:p>
          <a:p>
            <a:pPr marL="0" indent="0">
              <a:buFont typeface="Arial" panose="020B0604020202020204" pitchFamily="34" charset="0"/>
              <a:buNone/>
            </a:pPr>
            <a:r>
              <a:rPr lang="en-US" sz="2000">
                <a:latin typeface="Arial" panose="020B0604020202020204" pitchFamily="34" charset="0"/>
                <a:cs typeface="Arial" panose="020B0604020202020204" pitchFamily="34" charset="0"/>
              </a:rPr>
              <a:t>Panic! We are here to help. </a:t>
            </a:r>
          </a:p>
          <a:p>
            <a:pPr marL="0" indent="0">
              <a:buFont typeface="Arial" panose="020B0604020202020204" pitchFamily="34" charset="0"/>
              <a:buNone/>
            </a:pPr>
            <a:endParaRPr lang="en-US" sz="200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sz="200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sz="2000">
              <a:latin typeface="Arial" panose="020B0604020202020204" pitchFamily="34" charset="0"/>
              <a:cs typeface="Arial" panose="020B0604020202020204" pitchFamily="34" charset="0"/>
            </a:endParaRPr>
          </a:p>
        </p:txBody>
      </p:sp>
      <p:pic>
        <p:nvPicPr>
          <p:cNvPr id="6" name="Graphic 5" descr="Checkbox Checked with solid fill">
            <a:extLst>
              <a:ext uri="{FF2B5EF4-FFF2-40B4-BE49-F238E27FC236}">
                <a16:creationId xmlns:a16="http://schemas.microsoft.com/office/drawing/2014/main" id="{CF0F22CC-8270-3FD5-2920-C99BF2C1A03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67694" y="1840222"/>
            <a:ext cx="468193" cy="468193"/>
          </a:xfrm>
          <a:prstGeom prst="rect">
            <a:avLst/>
          </a:prstGeom>
        </p:spPr>
      </p:pic>
      <p:pic>
        <p:nvPicPr>
          <p:cNvPr id="8" name="Graphic 7" descr="Checkbox Checked with solid fill">
            <a:extLst>
              <a:ext uri="{FF2B5EF4-FFF2-40B4-BE49-F238E27FC236}">
                <a16:creationId xmlns:a16="http://schemas.microsoft.com/office/drawing/2014/main" id="{0E61095C-F164-682F-74BA-7786BFAF54B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67693" y="2960806"/>
            <a:ext cx="468193" cy="468193"/>
          </a:xfrm>
          <a:prstGeom prst="rect">
            <a:avLst/>
          </a:prstGeom>
        </p:spPr>
      </p:pic>
      <p:pic>
        <p:nvPicPr>
          <p:cNvPr id="9" name="Graphic 8" descr="Checkbox Checked with solid fill">
            <a:extLst>
              <a:ext uri="{FF2B5EF4-FFF2-40B4-BE49-F238E27FC236}">
                <a16:creationId xmlns:a16="http://schemas.microsoft.com/office/drawing/2014/main" id="{59C843DB-01C4-B350-948A-B95E23440AD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67692" y="4315046"/>
            <a:ext cx="468193" cy="468193"/>
          </a:xfrm>
          <a:prstGeom prst="rect">
            <a:avLst/>
          </a:prstGeom>
        </p:spPr>
      </p:pic>
      <p:pic>
        <p:nvPicPr>
          <p:cNvPr id="10" name="Graphic 9" descr="Checkbox Checked with solid fill">
            <a:extLst>
              <a:ext uri="{FF2B5EF4-FFF2-40B4-BE49-F238E27FC236}">
                <a16:creationId xmlns:a16="http://schemas.microsoft.com/office/drawing/2014/main" id="{C4F92746-70EC-DA5F-A12F-F8F4D0F6F48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67692" y="5509028"/>
            <a:ext cx="468193" cy="468193"/>
          </a:xfrm>
          <a:prstGeom prst="rect">
            <a:avLst/>
          </a:prstGeom>
        </p:spPr>
      </p:pic>
      <p:pic>
        <p:nvPicPr>
          <p:cNvPr id="12" name="Graphic 11" descr="Checkbox Crossed with solid fill">
            <a:extLst>
              <a:ext uri="{FF2B5EF4-FFF2-40B4-BE49-F238E27FC236}">
                <a16:creationId xmlns:a16="http://schemas.microsoft.com/office/drawing/2014/main" id="{D0F24F07-C3A2-BBCB-4195-2F7E0B4F641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798233" y="1871567"/>
            <a:ext cx="468193" cy="468193"/>
          </a:xfrm>
          <a:prstGeom prst="rect">
            <a:avLst/>
          </a:prstGeom>
        </p:spPr>
      </p:pic>
      <p:pic>
        <p:nvPicPr>
          <p:cNvPr id="13" name="Graphic 12" descr="Checkbox Crossed with solid fill">
            <a:extLst>
              <a:ext uri="{FF2B5EF4-FFF2-40B4-BE49-F238E27FC236}">
                <a16:creationId xmlns:a16="http://schemas.microsoft.com/office/drawing/2014/main" id="{E9B802F9-8ECE-81EB-2318-586F1DE3FBA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798153" y="2852108"/>
            <a:ext cx="468193" cy="468193"/>
          </a:xfrm>
          <a:prstGeom prst="rect">
            <a:avLst/>
          </a:prstGeom>
        </p:spPr>
      </p:pic>
      <p:pic>
        <p:nvPicPr>
          <p:cNvPr id="14" name="Graphic 13" descr="Checkbox Crossed with solid fill">
            <a:extLst>
              <a:ext uri="{FF2B5EF4-FFF2-40B4-BE49-F238E27FC236}">
                <a16:creationId xmlns:a16="http://schemas.microsoft.com/office/drawing/2014/main" id="{175826B4-D4CE-07A0-0841-2DAEE98FE67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798153" y="3520738"/>
            <a:ext cx="468193" cy="468193"/>
          </a:xfrm>
          <a:prstGeom prst="rect">
            <a:avLst/>
          </a:prstGeom>
        </p:spPr>
      </p:pic>
      <p:pic>
        <p:nvPicPr>
          <p:cNvPr id="5" name="Graphic 4" descr="Checkbox Checked with solid fill">
            <a:extLst>
              <a:ext uri="{FF2B5EF4-FFF2-40B4-BE49-F238E27FC236}">
                <a16:creationId xmlns:a16="http://schemas.microsoft.com/office/drawing/2014/main" id="{A85B5431-0D31-D059-FDCE-D51717A0224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59356" y="4893428"/>
            <a:ext cx="468193" cy="468193"/>
          </a:xfrm>
          <a:prstGeom prst="rect">
            <a:avLst/>
          </a:prstGeom>
        </p:spPr>
      </p:pic>
    </p:spTree>
    <p:extLst>
      <p:ext uri="{BB962C8B-B14F-4D97-AF65-F5344CB8AC3E}">
        <p14:creationId xmlns:p14="http://schemas.microsoft.com/office/powerpoint/2010/main" val="2546321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FD85A2-8B92-EBE6-6F02-C443BE55D1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417B8E-FCF2-322D-5D44-F8B99A1E0FC1}"/>
              </a:ext>
            </a:extLst>
          </p:cNvPr>
          <p:cNvSpPr>
            <a:spLocks noGrp="1"/>
          </p:cNvSpPr>
          <p:nvPr>
            <p:ph type="title"/>
          </p:nvPr>
        </p:nvSpPr>
        <p:spPr>
          <a:xfrm>
            <a:off x="2388474" y="2790581"/>
            <a:ext cx="12523741" cy="1909083"/>
          </a:xfrm>
        </p:spPr>
        <p:txBody>
          <a:bodyPr>
            <a:normAutofit/>
          </a:bodyPr>
          <a:lstStyle/>
          <a:p>
            <a:r>
              <a:rPr lang="en-US"/>
              <a:t>THANK YOU!</a:t>
            </a:r>
          </a:p>
        </p:txBody>
      </p:sp>
    </p:spTree>
    <p:extLst>
      <p:ext uri="{BB962C8B-B14F-4D97-AF65-F5344CB8AC3E}">
        <p14:creationId xmlns:p14="http://schemas.microsoft.com/office/powerpoint/2010/main" val="1586174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036687-1F8B-5195-1BDA-D5FEBB6E93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8DC008-8A42-B551-90E2-52C01C709092}"/>
              </a:ext>
            </a:extLst>
          </p:cNvPr>
          <p:cNvSpPr>
            <a:spLocks noGrp="1"/>
          </p:cNvSpPr>
          <p:nvPr>
            <p:ph type="title"/>
          </p:nvPr>
        </p:nvSpPr>
        <p:spPr>
          <a:xfrm>
            <a:off x="1602993" y="581846"/>
            <a:ext cx="10210800" cy="1003237"/>
          </a:xfrm>
        </p:spPr>
        <p:txBody>
          <a:bodyPr>
            <a:normAutofit/>
          </a:bodyPr>
          <a:lstStyle/>
          <a:p>
            <a:pPr marL="0" indent="0">
              <a:buNone/>
            </a:pPr>
            <a:r>
              <a:rPr lang="en-US" sz="3600" b="1">
                <a:latin typeface="Arial" panose="020B0604020202020204" pitchFamily="34" charset="0"/>
                <a:cs typeface="Arial" panose="020B0604020202020204" pitchFamily="34" charset="0"/>
              </a:rPr>
              <a:t>Steps to complete annual reporting by 3/31:</a:t>
            </a:r>
            <a:endParaRPr lang="en-US" sz="3600" b="1">
              <a:effectLst/>
              <a:latin typeface="Arial" panose="020B0604020202020204" pitchFamily="34" charset="0"/>
              <a:ea typeface="Times New Roman" panose="02020603050405020304" pitchFamily="18" charset="0"/>
              <a:cs typeface="Arial" panose="020B0604020202020204" pitchFamily="34" charset="0"/>
            </a:endParaRPr>
          </a:p>
        </p:txBody>
      </p:sp>
      <p:sp>
        <p:nvSpPr>
          <p:cNvPr id="7" name="Content Placeholder 3">
            <a:extLst>
              <a:ext uri="{FF2B5EF4-FFF2-40B4-BE49-F238E27FC236}">
                <a16:creationId xmlns:a16="http://schemas.microsoft.com/office/drawing/2014/main" id="{04C2BF05-5203-977B-0F38-CFE64504ABEC}"/>
              </a:ext>
            </a:extLst>
          </p:cNvPr>
          <p:cNvSpPr txBox="1">
            <a:spLocks/>
          </p:cNvSpPr>
          <p:nvPr/>
        </p:nvSpPr>
        <p:spPr>
          <a:xfrm>
            <a:off x="990600" y="1484672"/>
            <a:ext cx="10210800" cy="45182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lnSpc>
                <a:spcPct val="100000"/>
              </a:lnSpc>
              <a:buFont typeface="+mj-lt"/>
              <a:buAutoNum type="arabicPeriod"/>
            </a:pPr>
            <a:r>
              <a:rPr lang="en-US" i="0">
                <a:solidFill>
                  <a:srgbClr val="002438"/>
                </a:solidFill>
                <a:effectLst/>
                <a:latin typeface="Arial" panose="020B0604020202020204" pitchFamily="34" charset="0"/>
                <a:cs typeface="Arial" panose="020B0604020202020204" pitchFamily="34" charset="0"/>
              </a:rPr>
              <a:t>Accept the terms of the ACCME annual agreement.</a:t>
            </a:r>
          </a:p>
          <a:p>
            <a:pPr marL="914400" lvl="1" indent="-457200">
              <a:lnSpc>
                <a:spcPct val="100000"/>
              </a:lnSpc>
              <a:buFont typeface="+mj-lt"/>
              <a:buAutoNum type="arabicPeriod"/>
            </a:pPr>
            <a:r>
              <a:rPr lang="en-US" i="0">
                <a:solidFill>
                  <a:srgbClr val="002438"/>
                </a:solidFill>
                <a:effectLst/>
                <a:latin typeface="Arial" panose="020B0604020202020204" pitchFamily="34" charset="0"/>
                <a:cs typeface="Arial" panose="020B0604020202020204" pitchFamily="34" charset="0"/>
              </a:rPr>
              <a:t>Enter all activities that started in 2024 and close all activities that also ended in 2024.</a:t>
            </a:r>
          </a:p>
          <a:p>
            <a:pPr marL="914400" lvl="1" indent="-457200">
              <a:lnSpc>
                <a:spcPct val="100000"/>
              </a:lnSpc>
              <a:buFont typeface="+mj-lt"/>
              <a:buAutoNum type="arabicPeriod"/>
            </a:pPr>
            <a:r>
              <a:rPr lang="en-US">
                <a:solidFill>
                  <a:srgbClr val="002438"/>
                </a:solidFill>
                <a:latin typeface="Arial" panose="020B0604020202020204" pitchFamily="34" charset="0"/>
                <a:cs typeface="Arial" panose="020B0604020202020204" pitchFamily="34" charset="0"/>
              </a:rPr>
              <a:t>If you provide enduring material activities, update the cumulative learner counts* as of December 31, 2024.</a:t>
            </a:r>
          </a:p>
          <a:p>
            <a:pPr marL="914400" lvl="1" indent="-457200">
              <a:lnSpc>
                <a:spcPct val="100000"/>
              </a:lnSpc>
              <a:buFont typeface="+mj-lt"/>
              <a:buAutoNum type="arabicPeriod"/>
            </a:pPr>
            <a:r>
              <a:rPr lang="en-US" i="0">
                <a:solidFill>
                  <a:srgbClr val="002438"/>
                </a:solidFill>
                <a:effectLst/>
                <a:latin typeface="Arial" panose="020B0604020202020204" pitchFamily="34" charset="0"/>
                <a:cs typeface="Arial" panose="020B0604020202020204" pitchFamily="34" charset="0"/>
              </a:rPr>
              <a:t>Complete and submit your Program Summary.</a:t>
            </a:r>
          </a:p>
          <a:p>
            <a:pPr marL="914400" lvl="1" indent="-457200">
              <a:lnSpc>
                <a:spcPct val="100000"/>
              </a:lnSpc>
              <a:buFont typeface="+mj-lt"/>
              <a:buAutoNum type="arabicPeriod"/>
            </a:pPr>
            <a:r>
              <a:rPr lang="en-US" i="0">
                <a:solidFill>
                  <a:srgbClr val="002438"/>
                </a:solidFill>
                <a:effectLst/>
                <a:latin typeface="Arial" panose="020B0604020202020204" pitchFamily="34" charset="0"/>
                <a:cs typeface="Arial" panose="020B0604020202020204" pitchFamily="34" charset="0"/>
              </a:rPr>
              <a:t>Review and update your contact information.</a:t>
            </a:r>
          </a:p>
          <a:p>
            <a:pPr marL="914400" lvl="1" indent="-457200">
              <a:lnSpc>
                <a:spcPct val="100000"/>
              </a:lnSpc>
              <a:buFont typeface="+mj-lt"/>
              <a:buAutoNum type="arabicPeriod"/>
            </a:pPr>
            <a:endParaRPr lang="en-US">
              <a:solidFill>
                <a:srgbClr val="002438"/>
              </a:solidFill>
              <a:latin typeface="Arial" panose="020B0604020202020204" pitchFamily="34" charset="0"/>
              <a:cs typeface="Arial" panose="020B0604020202020204" pitchFamily="34" charset="0"/>
            </a:endParaRPr>
          </a:p>
          <a:p>
            <a:pPr marL="457200" lvl="1" indent="0">
              <a:lnSpc>
                <a:spcPct val="100000"/>
              </a:lnSpc>
              <a:buNone/>
            </a:pPr>
            <a:r>
              <a:rPr lang="en-US" b="0" i="0">
                <a:solidFill>
                  <a:srgbClr val="002438"/>
                </a:solidFill>
                <a:effectLst/>
                <a:latin typeface="Arial" panose="020B0604020202020204" pitchFamily="34" charset="0"/>
                <a:cs typeface="Arial" panose="020B0604020202020204" pitchFamily="34" charset="0"/>
              </a:rPr>
              <a:t>*Cumulative learner counts should include all learners that participated in the activity from the start date (which may be prior to 2024) to either the end date of the activity or 12/31/24, whichever comes first.</a:t>
            </a:r>
            <a:endParaRPr lang="en-US">
              <a:latin typeface="Arial" panose="020B0604020202020204" pitchFamily="34" charset="0"/>
              <a:cs typeface="Arial" panose="020B0604020202020204" pitchFamily="34" charset="0"/>
            </a:endParaRPr>
          </a:p>
          <a:p>
            <a:pPr marL="457200" lvl="1" indent="0">
              <a:lnSpc>
                <a:spcPct val="100000"/>
              </a:lnSpc>
              <a:buNone/>
            </a:pPr>
            <a:endParaRPr lang="en-US" i="0">
              <a:solidFill>
                <a:srgbClr val="002438"/>
              </a:solidFill>
              <a:effectLst/>
              <a:latin typeface="Arial" panose="020B0604020202020204" pitchFamily="34" charset="0"/>
              <a:cs typeface="Arial" panose="020B0604020202020204" pitchFamily="34" charset="0"/>
            </a:endParaRPr>
          </a:p>
          <a:p>
            <a:pPr marL="914400" lvl="1" indent="-457200">
              <a:lnSpc>
                <a:spcPct val="100000"/>
              </a:lnSpc>
              <a:buFont typeface="+mj-lt"/>
              <a:buAutoNum type="arabicPeriod"/>
            </a:pPr>
            <a:endParaRPr lang="en-US" i="0">
              <a:solidFill>
                <a:srgbClr val="002438"/>
              </a:solidFill>
              <a:effectLst/>
              <a:latin typeface="Arial" panose="020B0604020202020204" pitchFamily="34" charset="0"/>
              <a:cs typeface="Arial" panose="020B0604020202020204" pitchFamily="34" charset="0"/>
            </a:endParaRPr>
          </a:p>
          <a:p>
            <a:pPr marL="914400" lvl="1" indent="-457200">
              <a:lnSpc>
                <a:spcPct val="100000"/>
              </a:lnSpc>
              <a:buFont typeface="+mj-lt"/>
              <a:buAutoNum type="arabicPeriod"/>
            </a:pPr>
            <a:endParaRPr lang="en-US" i="0">
              <a:solidFill>
                <a:srgbClr val="002438"/>
              </a:solidFill>
              <a:effectLst/>
              <a:latin typeface="Arial" panose="020B0604020202020204" pitchFamily="34" charset="0"/>
              <a:cs typeface="Arial" panose="020B0604020202020204" pitchFamily="34" charset="0"/>
            </a:endParaRPr>
          </a:p>
          <a:p>
            <a:pPr marL="914400" lvl="1" indent="-457200">
              <a:lnSpc>
                <a:spcPct val="100000"/>
              </a:lnSpc>
              <a:buFont typeface="+mj-lt"/>
              <a:buAutoNum type="arabicPeriod"/>
            </a:pPr>
            <a:endParaRPr lang="en-US" i="0">
              <a:solidFill>
                <a:srgbClr val="002438"/>
              </a:solidFill>
              <a:effectLst/>
              <a:latin typeface="Arial" panose="020B0604020202020204" pitchFamily="34" charset="0"/>
              <a:cs typeface="Arial" panose="020B0604020202020204" pitchFamily="34" charset="0"/>
            </a:endParaRPr>
          </a:p>
          <a:p>
            <a:pPr marL="914400" lvl="1" indent="-457200">
              <a:lnSpc>
                <a:spcPct val="100000"/>
              </a:lnSpc>
              <a:buFont typeface="+mj-lt"/>
              <a:buAutoNum type="arabicPeriod"/>
            </a:pPr>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840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animEffect transition="in" filter="fade">
                                      <p:cBhvr>
                                        <p:cTn id="22" dur="500"/>
                                        <p:tgtEl>
                                          <p:spTgt spid="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07CE80-764C-62EF-EFA3-ED14DB9C54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FF1698-227B-193D-A415-0F86FB687C1A}"/>
              </a:ext>
            </a:extLst>
          </p:cNvPr>
          <p:cNvSpPr>
            <a:spLocks noGrp="1"/>
          </p:cNvSpPr>
          <p:nvPr>
            <p:ph type="title"/>
          </p:nvPr>
        </p:nvSpPr>
        <p:spPr>
          <a:xfrm>
            <a:off x="1981200" y="543665"/>
            <a:ext cx="10210800" cy="1003237"/>
          </a:xfrm>
        </p:spPr>
        <p:txBody>
          <a:bodyPr>
            <a:normAutofit/>
          </a:bodyPr>
          <a:lstStyle/>
          <a:p>
            <a:pPr marL="0" indent="0">
              <a:buNone/>
            </a:pPr>
            <a:r>
              <a:rPr lang="en-US" sz="3600" b="1">
                <a:latin typeface="Arial" panose="020B0604020202020204" pitchFamily="34" charset="0"/>
                <a:cs typeface="Arial" panose="020B0604020202020204" pitchFamily="34" charset="0"/>
              </a:rPr>
              <a:t>PARS Dashboard and Demo</a:t>
            </a:r>
            <a:endParaRPr lang="en-US" sz="3600" b="1">
              <a:effectLst/>
              <a:latin typeface="Arial" panose="020B0604020202020204" pitchFamily="34" charset="0"/>
              <a:ea typeface="Times New Roman" panose="02020603050405020304" pitchFamily="18" charset="0"/>
              <a:cs typeface="Arial" panose="020B0604020202020204" pitchFamily="34" charset="0"/>
            </a:endParaRPr>
          </a:p>
        </p:txBody>
      </p:sp>
      <p:pic>
        <p:nvPicPr>
          <p:cNvPr id="9" name="Picture 8">
            <a:extLst>
              <a:ext uri="{FF2B5EF4-FFF2-40B4-BE49-F238E27FC236}">
                <a16:creationId xmlns:a16="http://schemas.microsoft.com/office/drawing/2014/main" id="{46A539E0-671C-096B-97DD-D6CB37D0E4BB}"/>
              </a:ext>
            </a:extLst>
          </p:cNvPr>
          <p:cNvPicPr>
            <a:picLocks noChangeAspect="1"/>
          </p:cNvPicPr>
          <p:nvPr/>
        </p:nvPicPr>
        <p:blipFill>
          <a:blip r:embed="rId3"/>
          <a:stretch>
            <a:fillRect/>
          </a:stretch>
        </p:blipFill>
        <p:spPr>
          <a:xfrm>
            <a:off x="90100" y="1546902"/>
            <a:ext cx="7514368" cy="4377807"/>
          </a:xfrm>
          <a:prstGeom prst="rect">
            <a:avLst/>
          </a:prstGeom>
        </p:spPr>
      </p:pic>
      <p:pic>
        <p:nvPicPr>
          <p:cNvPr id="11" name="Picture 10">
            <a:extLst>
              <a:ext uri="{FF2B5EF4-FFF2-40B4-BE49-F238E27FC236}">
                <a16:creationId xmlns:a16="http://schemas.microsoft.com/office/drawing/2014/main" id="{5C8B1533-F930-F264-4943-DE065A77CBE1}"/>
              </a:ext>
            </a:extLst>
          </p:cNvPr>
          <p:cNvPicPr>
            <a:picLocks noChangeAspect="1"/>
          </p:cNvPicPr>
          <p:nvPr/>
        </p:nvPicPr>
        <p:blipFill>
          <a:blip r:embed="rId4"/>
          <a:stretch>
            <a:fillRect/>
          </a:stretch>
        </p:blipFill>
        <p:spPr>
          <a:xfrm>
            <a:off x="7735757" y="1546902"/>
            <a:ext cx="4324954" cy="3953427"/>
          </a:xfrm>
          <a:prstGeom prst="rect">
            <a:avLst/>
          </a:prstGeom>
        </p:spPr>
      </p:pic>
    </p:spTree>
    <p:extLst>
      <p:ext uri="{BB962C8B-B14F-4D97-AF65-F5344CB8AC3E}">
        <p14:creationId xmlns:p14="http://schemas.microsoft.com/office/powerpoint/2010/main" val="214859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034EE6-1CD3-9FFD-B960-E20CC717DD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6979EF-EC1F-F461-3AD3-F673E8E6A6CF}"/>
              </a:ext>
            </a:extLst>
          </p:cNvPr>
          <p:cNvSpPr>
            <a:spLocks noGrp="1"/>
          </p:cNvSpPr>
          <p:nvPr>
            <p:ph type="title"/>
          </p:nvPr>
        </p:nvSpPr>
        <p:spPr>
          <a:xfrm>
            <a:off x="271576" y="2051545"/>
            <a:ext cx="8579347" cy="1909083"/>
          </a:xfrm>
        </p:spPr>
        <p:txBody>
          <a:bodyPr>
            <a:normAutofit/>
          </a:bodyPr>
          <a:lstStyle/>
          <a:p>
            <a:r>
              <a:rPr lang="en-US"/>
              <a:t>ACTIVITY REPORTING:</a:t>
            </a:r>
            <a:br>
              <a:rPr lang="en-US"/>
            </a:br>
            <a:r>
              <a:rPr lang="en-US"/>
              <a:t>COMMON QUESTIONS</a:t>
            </a:r>
          </a:p>
        </p:txBody>
      </p:sp>
    </p:spTree>
    <p:extLst>
      <p:ext uri="{BB962C8B-B14F-4D97-AF65-F5344CB8AC3E}">
        <p14:creationId xmlns:p14="http://schemas.microsoft.com/office/powerpoint/2010/main" val="2918623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61D17-62D7-0B64-F3E9-76651478C1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6753EA-0400-6C30-A578-4330FE3E8E7C}"/>
              </a:ext>
            </a:extLst>
          </p:cNvPr>
          <p:cNvSpPr>
            <a:spLocks noGrp="1"/>
          </p:cNvSpPr>
          <p:nvPr>
            <p:ph type="title"/>
          </p:nvPr>
        </p:nvSpPr>
        <p:spPr>
          <a:xfrm>
            <a:off x="1647453" y="1052680"/>
            <a:ext cx="9787467" cy="709125"/>
          </a:xfrm>
        </p:spPr>
        <p:txBody>
          <a:bodyPr>
            <a:normAutofit fontScale="90000"/>
          </a:bodyPr>
          <a:lstStyle/>
          <a:p>
            <a:pPr marL="0" indent="0">
              <a:buNone/>
            </a:pPr>
            <a:r>
              <a:rPr lang="en-US" sz="3600" b="1">
                <a:latin typeface="Arial" panose="020B0604020202020204" pitchFamily="34" charset="0"/>
                <a:cs typeface="Arial" panose="020B0604020202020204" pitchFamily="34" charset="0"/>
              </a:rPr>
              <a:t>What is the difference between a Regularly Scheduled Series (RSS) and a repeated Course?</a:t>
            </a:r>
            <a:endParaRPr lang="en-US" sz="3600" b="1">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Text Placeholder 7">
            <a:extLst>
              <a:ext uri="{FF2B5EF4-FFF2-40B4-BE49-F238E27FC236}">
                <a16:creationId xmlns:a16="http://schemas.microsoft.com/office/drawing/2014/main" id="{ACC1AE8A-D72C-A8D8-425E-ADAA3CE99B31}"/>
              </a:ext>
            </a:extLst>
          </p:cNvPr>
          <p:cNvSpPr txBox="1">
            <a:spLocks/>
          </p:cNvSpPr>
          <p:nvPr/>
        </p:nvSpPr>
        <p:spPr>
          <a:xfrm>
            <a:off x="1676400" y="2150070"/>
            <a:ext cx="5157787"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a:t>RSS</a:t>
            </a:r>
          </a:p>
        </p:txBody>
      </p:sp>
      <p:sp>
        <p:nvSpPr>
          <p:cNvPr id="7" name="Content Placeholder 3">
            <a:extLst>
              <a:ext uri="{FF2B5EF4-FFF2-40B4-BE49-F238E27FC236}">
                <a16:creationId xmlns:a16="http://schemas.microsoft.com/office/drawing/2014/main" id="{5A988586-F7B8-95E1-2462-B80123C7FA34}"/>
              </a:ext>
            </a:extLst>
          </p:cNvPr>
          <p:cNvSpPr txBox="1">
            <a:spLocks/>
          </p:cNvSpPr>
          <p:nvPr/>
        </p:nvSpPr>
        <p:spPr>
          <a:xfrm>
            <a:off x="1647453" y="2714739"/>
            <a:ext cx="5157787" cy="398780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400">
                <a:latin typeface="Arial" panose="020B0604020202020204" pitchFamily="34" charset="0"/>
                <a:cs typeface="Arial" panose="020B0604020202020204" pitchFamily="34" charset="0"/>
              </a:rPr>
              <a:t>Planned as a series</a:t>
            </a:r>
          </a:p>
          <a:p>
            <a:pPr>
              <a:lnSpc>
                <a:spcPct val="100000"/>
              </a:lnSpc>
            </a:pPr>
            <a:r>
              <a:rPr lang="en-US" sz="2400">
                <a:latin typeface="Arial" panose="020B0604020202020204" pitchFamily="34" charset="0"/>
                <a:cs typeface="Arial" panose="020B0604020202020204" pitchFamily="34" charset="0"/>
              </a:rPr>
              <a:t>May have multiple sessions in the series</a:t>
            </a:r>
          </a:p>
          <a:p>
            <a:pPr>
              <a:lnSpc>
                <a:spcPct val="100000"/>
              </a:lnSpc>
            </a:pPr>
            <a:r>
              <a:rPr lang="en-US" sz="2400">
                <a:latin typeface="Arial" panose="020B0604020202020204" pitchFamily="34" charset="0"/>
                <a:cs typeface="Arial" panose="020B0604020202020204" pitchFamily="34" charset="0"/>
              </a:rPr>
              <a:t>Series = Activity</a:t>
            </a:r>
          </a:p>
          <a:p>
            <a:pPr>
              <a:lnSpc>
                <a:spcPct val="100000"/>
              </a:lnSpc>
            </a:pPr>
            <a:r>
              <a:rPr lang="en-US" sz="2400">
                <a:latin typeface="Arial" panose="020B0604020202020204" pitchFamily="34" charset="0"/>
                <a:cs typeface="Arial" panose="020B0604020202020204" pitchFamily="34" charset="0"/>
              </a:rPr>
              <a:t>For internal staff, so generally the same learners each time</a:t>
            </a:r>
          </a:p>
          <a:p>
            <a:pPr>
              <a:lnSpc>
                <a:spcPct val="100000"/>
              </a:lnSpc>
            </a:pPr>
            <a:r>
              <a:rPr lang="en-US" sz="2400">
                <a:latin typeface="Arial" panose="020B0604020202020204" pitchFamily="34" charset="0"/>
                <a:cs typeface="Arial" panose="020B0604020202020204" pitchFamily="34" charset="0"/>
              </a:rPr>
              <a:t>Example: Grand Rounds</a:t>
            </a:r>
          </a:p>
          <a:p>
            <a:pPr marL="457200" lvl="1" indent="0">
              <a:lnSpc>
                <a:spcPct val="100000"/>
              </a:lnSpc>
              <a:buFont typeface="Arial" panose="020B0604020202020204" pitchFamily="34" charset="0"/>
              <a:buNone/>
            </a:pPr>
            <a:endParaRPr lang="en-US">
              <a:latin typeface="Arial" panose="020B0604020202020204" pitchFamily="34" charset="0"/>
              <a:cs typeface="Arial" panose="020B0604020202020204" pitchFamily="34" charset="0"/>
            </a:endParaRPr>
          </a:p>
        </p:txBody>
      </p:sp>
      <p:sp>
        <p:nvSpPr>
          <p:cNvPr id="8" name="Text Placeholder 8">
            <a:extLst>
              <a:ext uri="{FF2B5EF4-FFF2-40B4-BE49-F238E27FC236}">
                <a16:creationId xmlns:a16="http://schemas.microsoft.com/office/drawing/2014/main" id="{04179658-CAEF-9ABD-29A5-CCB7B4D98670}"/>
              </a:ext>
            </a:extLst>
          </p:cNvPr>
          <p:cNvSpPr txBox="1">
            <a:spLocks/>
          </p:cNvSpPr>
          <p:nvPr/>
        </p:nvSpPr>
        <p:spPr>
          <a:xfrm>
            <a:off x="7008812" y="2150070"/>
            <a:ext cx="5183188"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a:t>Repeated Course</a:t>
            </a:r>
          </a:p>
        </p:txBody>
      </p:sp>
      <p:sp>
        <p:nvSpPr>
          <p:cNvPr id="9" name="Content Placeholder 9">
            <a:extLst>
              <a:ext uri="{FF2B5EF4-FFF2-40B4-BE49-F238E27FC236}">
                <a16:creationId xmlns:a16="http://schemas.microsoft.com/office/drawing/2014/main" id="{F0F246CD-8EAC-149D-914F-F8875DBF7B1E}"/>
              </a:ext>
            </a:extLst>
          </p:cNvPr>
          <p:cNvSpPr txBox="1">
            <a:spLocks/>
          </p:cNvSpPr>
          <p:nvPr/>
        </p:nvSpPr>
        <p:spPr>
          <a:xfrm>
            <a:off x="7008812" y="2714739"/>
            <a:ext cx="5183188" cy="36845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400">
                <a:latin typeface="Arial" panose="020B0604020202020204" pitchFamily="34" charset="0"/>
                <a:cs typeface="Arial" panose="020B0604020202020204" pitchFamily="34" charset="0"/>
              </a:rPr>
              <a:t>Planned as a single course</a:t>
            </a:r>
          </a:p>
          <a:p>
            <a:pPr>
              <a:lnSpc>
                <a:spcPct val="100000"/>
              </a:lnSpc>
            </a:pPr>
            <a:r>
              <a:rPr lang="en-US" sz="2400">
                <a:latin typeface="Arial" panose="020B0604020202020204" pitchFamily="34" charset="0"/>
                <a:cs typeface="Arial" panose="020B0604020202020204" pitchFamily="34" charset="0"/>
              </a:rPr>
              <a:t>Same content is offered multiple times</a:t>
            </a:r>
          </a:p>
          <a:p>
            <a:pPr>
              <a:lnSpc>
                <a:spcPct val="100000"/>
              </a:lnSpc>
            </a:pPr>
            <a:r>
              <a:rPr lang="en-US" sz="2400">
                <a:latin typeface="Arial" panose="020B0604020202020204" pitchFamily="34" charset="0"/>
                <a:cs typeface="Arial" panose="020B0604020202020204" pitchFamily="34" charset="0"/>
              </a:rPr>
              <a:t>Each occurrence = Activity</a:t>
            </a:r>
          </a:p>
          <a:p>
            <a:pPr>
              <a:lnSpc>
                <a:spcPct val="100000"/>
              </a:lnSpc>
            </a:pPr>
            <a:r>
              <a:rPr lang="en-US" sz="2400">
                <a:latin typeface="Arial" panose="020B0604020202020204" pitchFamily="34" charset="0"/>
                <a:cs typeface="Arial" panose="020B0604020202020204" pitchFamily="34" charset="0"/>
              </a:rPr>
              <a:t>Different learners each time</a:t>
            </a:r>
          </a:p>
          <a:p>
            <a:pPr>
              <a:lnSpc>
                <a:spcPct val="100000"/>
              </a:lnSpc>
            </a:pPr>
            <a:r>
              <a:rPr lang="en-US" sz="2400">
                <a:latin typeface="Arial" panose="020B0604020202020204" pitchFamily="34" charset="0"/>
                <a:cs typeface="Arial" panose="020B0604020202020204" pitchFamily="34" charset="0"/>
              </a:rPr>
              <a:t>Example:  ACLS, PALS</a:t>
            </a:r>
          </a:p>
          <a:p>
            <a:pPr marL="0" indent="0">
              <a:lnSpc>
                <a:spcPct val="100000"/>
              </a:lnSpc>
              <a:buFont typeface="Arial" panose="020B0604020202020204" pitchFamily="34" charset="0"/>
              <a:buNone/>
            </a:pPr>
            <a:endParaRPr lang="en-US" sz="2400">
              <a:latin typeface="Arial" panose="020B0604020202020204" pitchFamily="34" charset="0"/>
              <a:cs typeface="Arial" panose="020B0604020202020204" pitchFamily="34" charset="0"/>
            </a:endParaRPr>
          </a:p>
        </p:txBody>
      </p:sp>
      <p:sp>
        <p:nvSpPr>
          <p:cNvPr id="11" name="Text Placeholder 5">
            <a:extLst>
              <a:ext uri="{FF2B5EF4-FFF2-40B4-BE49-F238E27FC236}">
                <a16:creationId xmlns:a16="http://schemas.microsoft.com/office/drawing/2014/main" id="{503D6B1E-841F-1F61-B552-672AB031EBAB}"/>
              </a:ext>
            </a:extLst>
          </p:cNvPr>
          <p:cNvSpPr>
            <a:spLocks noGrp="1"/>
          </p:cNvSpPr>
          <p:nvPr>
            <p:ph type="body" sz="quarter" idx="13"/>
          </p:nvPr>
        </p:nvSpPr>
        <p:spPr>
          <a:xfrm>
            <a:off x="1765300" y="458673"/>
            <a:ext cx="9787467" cy="498791"/>
          </a:xfrm>
        </p:spPr>
        <p:txBody>
          <a:bodyPr/>
          <a:lstStyle/>
          <a:p>
            <a:pPr marL="0" indent="0">
              <a:buNone/>
            </a:pPr>
            <a:r>
              <a:rPr lang="en-US"/>
              <a:t>Activity reporting: common questions</a:t>
            </a:r>
          </a:p>
        </p:txBody>
      </p:sp>
    </p:spTree>
    <p:extLst>
      <p:ext uri="{BB962C8B-B14F-4D97-AF65-F5344CB8AC3E}">
        <p14:creationId xmlns:p14="http://schemas.microsoft.com/office/powerpoint/2010/main" val="1282206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61D17-62D7-0B64-F3E9-76651478C1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6753EA-0400-6C30-A578-4330FE3E8E7C}"/>
              </a:ext>
            </a:extLst>
          </p:cNvPr>
          <p:cNvSpPr>
            <a:spLocks noGrp="1"/>
          </p:cNvSpPr>
          <p:nvPr>
            <p:ph type="title"/>
          </p:nvPr>
        </p:nvSpPr>
        <p:spPr>
          <a:xfrm>
            <a:off x="1647453" y="1052680"/>
            <a:ext cx="9787467" cy="942375"/>
          </a:xfrm>
        </p:spPr>
        <p:txBody>
          <a:bodyPr>
            <a:normAutofit fontScale="90000"/>
          </a:bodyPr>
          <a:lstStyle/>
          <a:p>
            <a:pPr marL="0" indent="0">
              <a:buNone/>
            </a:pPr>
            <a:r>
              <a:rPr lang="en-US" sz="3600" b="1">
                <a:latin typeface="Arial" panose="020B0604020202020204" pitchFamily="34" charset="0"/>
                <a:cs typeface="Arial" panose="020B0604020202020204" pitchFamily="34" charset="0"/>
              </a:rPr>
              <a:t>I plan activities based on an academic year.  Do I have to report them on a calendar year basis?</a:t>
            </a:r>
            <a:endParaRPr lang="en-US" sz="3600" b="1">
              <a:effectLst/>
              <a:latin typeface="Arial" panose="020B0604020202020204" pitchFamily="34" charset="0"/>
              <a:ea typeface="Times New Roman" panose="02020603050405020304" pitchFamily="18" charset="0"/>
              <a:cs typeface="Arial" panose="020B0604020202020204" pitchFamily="34" charset="0"/>
            </a:endParaRPr>
          </a:p>
        </p:txBody>
      </p:sp>
      <p:sp>
        <p:nvSpPr>
          <p:cNvPr id="11" name="Text Placeholder 5">
            <a:extLst>
              <a:ext uri="{FF2B5EF4-FFF2-40B4-BE49-F238E27FC236}">
                <a16:creationId xmlns:a16="http://schemas.microsoft.com/office/drawing/2014/main" id="{503D6B1E-841F-1F61-B552-672AB031EBAB}"/>
              </a:ext>
            </a:extLst>
          </p:cNvPr>
          <p:cNvSpPr>
            <a:spLocks noGrp="1"/>
          </p:cNvSpPr>
          <p:nvPr>
            <p:ph type="body" sz="quarter" idx="13"/>
          </p:nvPr>
        </p:nvSpPr>
        <p:spPr>
          <a:xfrm>
            <a:off x="1765300" y="458673"/>
            <a:ext cx="9787467" cy="498791"/>
          </a:xfrm>
        </p:spPr>
        <p:txBody>
          <a:bodyPr/>
          <a:lstStyle/>
          <a:p>
            <a:pPr marL="0" indent="0">
              <a:buNone/>
            </a:pPr>
            <a:r>
              <a:rPr lang="en-US"/>
              <a:t>Activity reporting: common questions</a:t>
            </a:r>
          </a:p>
        </p:txBody>
      </p:sp>
      <p:sp>
        <p:nvSpPr>
          <p:cNvPr id="3" name="Content Placeholder 3">
            <a:extLst>
              <a:ext uri="{FF2B5EF4-FFF2-40B4-BE49-F238E27FC236}">
                <a16:creationId xmlns:a16="http://schemas.microsoft.com/office/drawing/2014/main" id="{EB4721C0-7D2C-1A21-0CF6-F2EF2A9B7589}"/>
              </a:ext>
            </a:extLst>
          </p:cNvPr>
          <p:cNvSpPr>
            <a:spLocks noGrp="1"/>
          </p:cNvSpPr>
          <p:nvPr>
            <p:ph sz="quarter" idx="14"/>
          </p:nvPr>
        </p:nvSpPr>
        <p:spPr>
          <a:xfrm>
            <a:off x="1647453" y="1995056"/>
            <a:ext cx="9717073" cy="4359660"/>
          </a:xfrm>
        </p:spPr>
        <p:txBody>
          <a:bodyPr vert="horz" lIns="91440" tIns="45720" rIns="91440" bIns="45720" rtlCol="0" anchor="t">
            <a:normAutofit/>
          </a:bodyPr>
          <a:lstStyle/>
          <a:p>
            <a:pPr marL="0" indent="0">
              <a:buNone/>
            </a:pPr>
            <a:endParaRPr lang="en-US">
              <a:solidFill>
                <a:srgbClr val="000000"/>
              </a:solidFill>
              <a:latin typeface="Arial" panose="020B0604020202020204" pitchFamily="34" charset="0"/>
            </a:endParaRPr>
          </a:p>
          <a:p>
            <a:pPr marL="0" indent="0">
              <a:buNone/>
            </a:pPr>
            <a:r>
              <a:rPr lang="en-US" sz="2400">
                <a:latin typeface="Arial" panose="020B0604020202020204" pitchFamily="34" charset="0"/>
              </a:rPr>
              <a:t>No!  Each activity should appear </a:t>
            </a:r>
            <a:r>
              <a:rPr lang="en-US" sz="2400" u="sng">
                <a:latin typeface="Arial" panose="020B0604020202020204" pitchFamily="34" charset="0"/>
              </a:rPr>
              <a:t>once</a:t>
            </a:r>
            <a:r>
              <a:rPr lang="en-US" sz="2400">
                <a:latin typeface="Arial" panose="020B0604020202020204" pitchFamily="34" charset="0"/>
              </a:rPr>
              <a:t> in PARS.</a:t>
            </a:r>
          </a:p>
          <a:p>
            <a:pPr marL="0" indent="0">
              <a:buNone/>
            </a:pPr>
            <a:r>
              <a:rPr lang="en-US" sz="2400">
                <a:latin typeface="Arial" panose="020B0604020202020204" pitchFamily="34" charset="0"/>
              </a:rPr>
              <a:t>Enter the actual Start and End date.</a:t>
            </a:r>
          </a:p>
          <a:p>
            <a:pPr marL="0" indent="0">
              <a:buNone/>
            </a:pPr>
            <a:r>
              <a:rPr lang="en-US" sz="2400">
                <a:latin typeface="Arial" panose="020B0604020202020204" pitchFamily="34" charset="0"/>
              </a:rPr>
              <a:t>Close the activity in the year in which it ends.</a:t>
            </a:r>
          </a:p>
          <a:p>
            <a:pPr lvl="1"/>
            <a:r>
              <a:rPr lang="en-US" sz="1800">
                <a:latin typeface="Arial" panose="020B0604020202020204" pitchFamily="34" charset="0"/>
              </a:rPr>
              <a:t>Example:  An RSS runs from July 1, 2024 – June 30, 2025.  Enter the RSS when it starts in 2024, update the learner counts and close the activity when it ends in 2025 (but no later than March 31, 2026)</a:t>
            </a:r>
          </a:p>
          <a:p>
            <a:pPr marL="0" indent="0">
              <a:buNone/>
            </a:pPr>
            <a:r>
              <a:rPr lang="en-US" sz="2400">
                <a:latin typeface="Arial" panose="020B0604020202020204" pitchFamily="34" charset="0"/>
              </a:rPr>
              <a:t>Except for Enduring Materials, activities must be entered once every 12 months </a:t>
            </a:r>
          </a:p>
          <a:p>
            <a:pPr lvl="1"/>
            <a:r>
              <a:rPr lang="en-US" sz="1800">
                <a:latin typeface="Arial" panose="020B0604020202020204" pitchFamily="34" charset="0"/>
              </a:rPr>
              <a:t>Example:  QI/PI CME, Learning from Teaching activities</a:t>
            </a:r>
          </a:p>
          <a:p>
            <a:pPr marL="0" indent="0">
              <a:buNone/>
            </a:pPr>
            <a:endParaRPr lang="en-US">
              <a:latin typeface="Arial" panose="020B0604020202020204" pitchFamily="34" charset="0"/>
            </a:endParaRPr>
          </a:p>
          <a:p>
            <a:pPr marL="0" indent="0">
              <a:buNone/>
            </a:pPr>
            <a:endParaRPr lang="en-US">
              <a:effectLst/>
              <a:latin typeface="Arial" panose="020B0604020202020204" pitchFamily="34" charset="0"/>
              <a:ea typeface="Aptos" panose="020B0004020202020204" pitchFamily="34" charset="0"/>
              <a:cs typeface="Arial" panose="020B0604020202020204" pitchFamily="34" charset="0"/>
            </a:endParaRPr>
          </a:p>
          <a:p>
            <a:pPr marL="0" indent="0">
              <a:buNone/>
            </a:pPr>
            <a:endParaRPr lang="en-US">
              <a:solidFill>
                <a:srgbClr val="000000"/>
              </a:solidFill>
              <a:latin typeface="Arial" panose="020B0604020202020204" pitchFamily="34" charset="0"/>
            </a:endParaRPr>
          </a:p>
          <a:p>
            <a:pPr marL="0" indent="0">
              <a:buNone/>
            </a:pPr>
            <a:endParaRPr lang="en-US" b="0" i="0" u="none" strike="noStrike" baseline="0">
              <a:solidFill>
                <a:srgbClr val="000000"/>
              </a:solidFill>
              <a:latin typeface="Arial" panose="020B0604020202020204" pitchFamily="34" charset="0"/>
            </a:endParaRPr>
          </a:p>
          <a:p>
            <a:pPr marL="0" indent="0">
              <a:buNone/>
            </a:pPr>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4592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3BE592-68CD-8219-BAE0-E90D15BA5C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7299D1-DEBA-2E7F-D458-55882A178F6C}"/>
              </a:ext>
            </a:extLst>
          </p:cNvPr>
          <p:cNvSpPr>
            <a:spLocks noGrp="1"/>
          </p:cNvSpPr>
          <p:nvPr>
            <p:ph type="title"/>
          </p:nvPr>
        </p:nvSpPr>
        <p:spPr>
          <a:xfrm>
            <a:off x="1680632" y="1405537"/>
            <a:ext cx="9787467" cy="709125"/>
          </a:xfrm>
        </p:spPr>
        <p:txBody>
          <a:bodyPr>
            <a:normAutofit fontScale="90000"/>
          </a:bodyPr>
          <a:lstStyle/>
          <a:p>
            <a:pPr marL="0" indent="0">
              <a:buNone/>
            </a:pPr>
            <a:r>
              <a:rPr lang="en-US" sz="3600" b="1" u="none" strike="noStrike" baseline="0">
                <a:latin typeface="Arial" panose="020B0604020202020204" pitchFamily="34" charset="0"/>
              </a:rPr>
              <a:t>When should I enter my total learner counts? </a:t>
            </a:r>
            <a:endParaRPr lang="en-US" sz="3600" b="1">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45C23C3B-496F-350B-C34A-01BE89D277DA}"/>
              </a:ext>
            </a:extLst>
          </p:cNvPr>
          <p:cNvSpPr>
            <a:spLocks noGrp="1"/>
          </p:cNvSpPr>
          <p:nvPr>
            <p:ph sz="quarter" idx="14"/>
          </p:nvPr>
        </p:nvSpPr>
        <p:spPr>
          <a:xfrm>
            <a:off x="1680632" y="2279692"/>
            <a:ext cx="10168468" cy="3881937"/>
          </a:xfrm>
        </p:spPr>
        <p:txBody>
          <a:bodyPr vert="horz" lIns="91440" tIns="45720" rIns="91440" bIns="45720" rtlCol="0" anchor="t">
            <a:normAutofit/>
          </a:bodyPr>
          <a:lstStyle/>
          <a:p>
            <a:pPr marL="0" indent="0">
              <a:buNone/>
            </a:pPr>
            <a:r>
              <a:rPr lang="en-US" b="0" i="0" u="none" strike="noStrike" baseline="0">
                <a:solidFill>
                  <a:srgbClr val="000000"/>
                </a:solidFill>
                <a:latin typeface="Arial" panose="020B0604020202020204" pitchFamily="34" charset="0"/>
              </a:rPr>
              <a:t>Enduring Materials:  </a:t>
            </a:r>
          </a:p>
          <a:p>
            <a:pPr lvl="1"/>
            <a:r>
              <a:rPr lang="en-US" sz="2800">
                <a:solidFill>
                  <a:srgbClr val="000000"/>
                </a:solidFill>
                <a:latin typeface="Arial" panose="020B0604020202020204" pitchFamily="34" charset="0"/>
              </a:rPr>
              <a:t>At a minimum, once per year before March 31</a:t>
            </a:r>
          </a:p>
          <a:p>
            <a:pPr lvl="1"/>
            <a:r>
              <a:rPr lang="en-US" sz="2800">
                <a:solidFill>
                  <a:srgbClr val="000000"/>
                </a:solidFill>
                <a:latin typeface="Arial" panose="020B0604020202020204" pitchFamily="34" charset="0"/>
              </a:rPr>
              <a:t>Enter </a:t>
            </a:r>
            <a:r>
              <a:rPr lang="en-US" sz="2800" u="sng">
                <a:solidFill>
                  <a:srgbClr val="000000"/>
                </a:solidFill>
                <a:latin typeface="Arial" panose="020B0604020202020204" pitchFamily="34" charset="0"/>
              </a:rPr>
              <a:t>cumulative</a:t>
            </a:r>
            <a:r>
              <a:rPr lang="en-US" sz="2800">
                <a:solidFill>
                  <a:srgbClr val="000000"/>
                </a:solidFill>
                <a:latin typeface="Arial" panose="020B0604020202020204" pitchFamily="34" charset="0"/>
              </a:rPr>
              <a:t> learner counts</a:t>
            </a:r>
          </a:p>
          <a:p>
            <a:pPr lvl="3"/>
            <a:r>
              <a:rPr lang="en-US" sz="1600" b="0" i="0">
                <a:solidFill>
                  <a:srgbClr val="002438"/>
                </a:solidFill>
                <a:effectLst/>
                <a:latin typeface="Arial" panose="020B0604020202020204" pitchFamily="34" charset="0"/>
                <a:cs typeface="Arial" panose="020B0604020202020204" pitchFamily="34" charset="0"/>
              </a:rPr>
              <a:t>Cumulative learner counts should include all learners that participated in the activity from the start date (which may be prior to 2024) to either the end date of the activity or 12/31/24, whichever comes first.</a:t>
            </a:r>
            <a:endParaRPr lang="en-US" sz="2200">
              <a:solidFill>
                <a:srgbClr val="000000"/>
              </a:solidFill>
              <a:latin typeface="Arial" panose="020B0604020202020204" pitchFamily="34" charset="0"/>
              <a:cs typeface="Arial" panose="020B0604020202020204" pitchFamily="34" charset="0"/>
            </a:endParaRPr>
          </a:p>
          <a:p>
            <a:pPr marL="0" indent="0">
              <a:buNone/>
            </a:pPr>
            <a:r>
              <a:rPr lang="en-US" b="0" i="0" strike="noStrike" baseline="0">
                <a:solidFill>
                  <a:srgbClr val="000000"/>
                </a:solidFill>
                <a:latin typeface="Arial" panose="020B0604020202020204" pitchFamily="34" charset="0"/>
              </a:rPr>
              <a:t>All other activity types:</a:t>
            </a:r>
          </a:p>
          <a:p>
            <a:pPr lvl="1"/>
            <a:r>
              <a:rPr lang="en-US" sz="2800" b="0" i="0" strike="noStrike" baseline="0">
                <a:solidFill>
                  <a:srgbClr val="000000"/>
                </a:solidFill>
                <a:latin typeface="Arial" panose="020B0604020202020204" pitchFamily="34" charset="0"/>
              </a:rPr>
              <a:t>As</a:t>
            </a:r>
            <a:r>
              <a:rPr lang="en-US" sz="2800" b="0" i="0" u="none" strike="noStrike" baseline="0">
                <a:solidFill>
                  <a:srgbClr val="000000"/>
                </a:solidFill>
                <a:latin typeface="Arial" panose="020B0604020202020204" pitchFamily="34" charset="0"/>
              </a:rPr>
              <a:t> soon as possible after the activity end date</a:t>
            </a:r>
          </a:p>
          <a:p>
            <a:pPr marL="0" indent="0">
              <a:buNone/>
            </a:pPr>
            <a:endParaRPr lang="en-US">
              <a:solidFill>
                <a:srgbClr val="000000"/>
              </a:solidFill>
              <a:latin typeface="Arial" panose="020B0604020202020204" pitchFamily="34" charset="0"/>
            </a:endParaRPr>
          </a:p>
          <a:p>
            <a:pPr marL="0" indent="0">
              <a:buNone/>
            </a:pPr>
            <a:endParaRPr lang="en-US">
              <a:effectLst/>
              <a:latin typeface="Arial" panose="020B0604020202020204" pitchFamily="34" charset="0"/>
              <a:ea typeface="Aptos" panose="020B0004020202020204" pitchFamily="34" charset="0"/>
              <a:cs typeface="Arial" panose="020B0604020202020204" pitchFamily="34" charset="0"/>
            </a:endParaRPr>
          </a:p>
          <a:p>
            <a:pPr marL="0" indent="0">
              <a:buNone/>
            </a:pPr>
            <a:endParaRPr lang="en-US">
              <a:solidFill>
                <a:srgbClr val="000000"/>
              </a:solidFill>
              <a:latin typeface="Arial" panose="020B0604020202020204" pitchFamily="34" charset="0"/>
            </a:endParaRPr>
          </a:p>
          <a:p>
            <a:pPr marL="0" indent="0">
              <a:buNone/>
            </a:pPr>
            <a:endParaRPr lang="en-US" b="0" i="0" u="none" strike="noStrike" baseline="0">
              <a:solidFill>
                <a:srgbClr val="000000"/>
              </a:solidFill>
              <a:latin typeface="Arial" panose="020B0604020202020204" pitchFamily="34" charset="0"/>
            </a:endParaRPr>
          </a:p>
          <a:p>
            <a:pPr marL="0" indent="0">
              <a:buNone/>
            </a:pPr>
            <a:endParaRPr lang="en-US">
              <a:latin typeface="Arial" panose="020B0604020202020204" pitchFamily="34" charset="0"/>
              <a:cs typeface="Arial" panose="020B0604020202020204" pitchFamily="34" charset="0"/>
            </a:endParaRPr>
          </a:p>
        </p:txBody>
      </p:sp>
      <p:sp>
        <p:nvSpPr>
          <p:cNvPr id="6" name="Text Placeholder 5">
            <a:extLst>
              <a:ext uri="{FF2B5EF4-FFF2-40B4-BE49-F238E27FC236}">
                <a16:creationId xmlns:a16="http://schemas.microsoft.com/office/drawing/2014/main" id="{602476F8-47D3-CDBC-5188-911F31924A34}"/>
              </a:ext>
            </a:extLst>
          </p:cNvPr>
          <p:cNvSpPr>
            <a:spLocks noGrp="1"/>
          </p:cNvSpPr>
          <p:nvPr>
            <p:ph type="body" sz="quarter" idx="13"/>
          </p:nvPr>
        </p:nvSpPr>
        <p:spPr>
          <a:xfrm>
            <a:off x="1773050" y="741716"/>
            <a:ext cx="9787467" cy="498791"/>
          </a:xfrm>
        </p:spPr>
        <p:txBody>
          <a:bodyPr/>
          <a:lstStyle/>
          <a:p>
            <a:pPr marL="0" indent="0">
              <a:buNone/>
            </a:pPr>
            <a:r>
              <a:rPr lang="en-US"/>
              <a:t>Activity reporting: common questions</a:t>
            </a:r>
          </a:p>
        </p:txBody>
      </p:sp>
    </p:spTree>
    <p:extLst>
      <p:ext uri="{BB962C8B-B14F-4D97-AF65-F5344CB8AC3E}">
        <p14:creationId xmlns:p14="http://schemas.microsoft.com/office/powerpoint/2010/main" val="1540666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3BE592-68CD-8219-BAE0-E90D15BA5C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7299D1-DEBA-2E7F-D458-55882A178F6C}"/>
              </a:ext>
            </a:extLst>
          </p:cNvPr>
          <p:cNvSpPr>
            <a:spLocks noGrp="1"/>
          </p:cNvSpPr>
          <p:nvPr>
            <p:ph type="title"/>
          </p:nvPr>
        </p:nvSpPr>
        <p:spPr>
          <a:xfrm>
            <a:off x="1680632" y="1405537"/>
            <a:ext cx="9787467" cy="709125"/>
          </a:xfrm>
        </p:spPr>
        <p:txBody>
          <a:bodyPr>
            <a:normAutofit fontScale="90000"/>
          </a:bodyPr>
          <a:lstStyle/>
          <a:p>
            <a:pPr marL="0" indent="0">
              <a:buNone/>
            </a:pPr>
            <a:r>
              <a:rPr lang="en-US" sz="3600" b="1" u="none" strike="noStrike" baseline="0">
                <a:latin typeface="Arial" panose="020B0604020202020204" pitchFamily="34" charset="0"/>
              </a:rPr>
              <a:t>Can I use the Excel template to batch update learner counts and close my activities without overwriting other data elements for that activity?</a:t>
            </a:r>
            <a:endParaRPr lang="en-US" sz="3600" b="1">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45C23C3B-496F-350B-C34A-01BE89D277DA}"/>
              </a:ext>
            </a:extLst>
          </p:cNvPr>
          <p:cNvSpPr>
            <a:spLocks noGrp="1"/>
          </p:cNvSpPr>
          <p:nvPr>
            <p:ph sz="quarter" idx="14"/>
          </p:nvPr>
        </p:nvSpPr>
        <p:spPr>
          <a:xfrm>
            <a:off x="1680632" y="2838734"/>
            <a:ext cx="10168468" cy="3322895"/>
          </a:xfrm>
        </p:spPr>
        <p:txBody>
          <a:bodyPr vert="horz" lIns="91440" tIns="45720" rIns="91440" bIns="45720" rtlCol="0" anchor="t">
            <a:normAutofit/>
          </a:bodyPr>
          <a:lstStyle/>
          <a:p>
            <a:pPr marL="0" indent="0">
              <a:buNone/>
            </a:pPr>
            <a:r>
              <a:rPr lang="en-US" b="0" i="0" u="none" strike="noStrike" baseline="0">
                <a:solidFill>
                  <a:srgbClr val="000000"/>
                </a:solidFill>
                <a:latin typeface="Arial" panose="020B0604020202020204" pitchFamily="34" charset="0"/>
              </a:rPr>
              <a:t>Yes!</a:t>
            </a:r>
            <a:r>
              <a:rPr lang="en-US">
                <a:solidFill>
                  <a:srgbClr val="000000"/>
                </a:solidFill>
                <a:latin typeface="Arial" panose="020B0604020202020204" pitchFamily="34" charset="0"/>
              </a:rPr>
              <a:t>  </a:t>
            </a:r>
          </a:p>
          <a:p>
            <a:pPr marL="0" indent="0">
              <a:buNone/>
            </a:pPr>
            <a:r>
              <a:rPr lang="en-US" sz="2800">
                <a:solidFill>
                  <a:srgbClr val="000000"/>
                </a:solidFill>
                <a:latin typeface="Arial" panose="020B0604020202020204" pitchFamily="34" charset="0"/>
              </a:rPr>
              <a:t>Check ACCME’s websit</a:t>
            </a:r>
            <a:r>
              <a:rPr lang="en-US">
                <a:solidFill>
                  <a:srgbClr val="000000"/>
                </a:solidFill>
                <a:latin typeface="Arial" panose="020B0604020202020204" pitchFamily="34" charset="0"/>
              </a:rPr>
              <a:t>e for instructions and templates for the Excel Batch Upload process to “Update Learners and Close.”</a:t>
            </a:r>
          </a:p>
          <a:p>
            <a:pPr marL="0" indent="0">
              <a:buNone/>
            </a:pPr>
            <a:endParaRPr lang="en-US" sz="2800" b="0" i="0" u="none" strike="noStrike" baseline="0">
              <a:solidFill>
                <a:srgbClr val="000000"/>
              </a:solidFill>
              <a:latin typeface="Arial" panose="020B0604020202020204" pitchFamily="34" charset="0"/>
            </a:endParaRPr>
          </a:p>
          <a:p>
            <a:pPr marL="0" indent="0">
              <a:buNone/>
            </a:pPr>
            <a:endParaRPr lang="en-US">
              <a:solidFill>
                <a:srgbClr val="000000"/>
              </a:solidFill>
              <a:latin typeface="Arial" panose="020B0604020202020204" pitchFamily="34" charset="0"/>
            </a:endParaRPr>
          </a:p>
          <a:p>
            <a:pPr marL="0" indent="0">
              <a:buNone/>
            </a:pPr>
            <a:endParaRPr lang="en-US">
              <a:effectLst/>
              <a:latin typeface="Arial" panose="020B0604020202020204" pitchFamily="34" charset="0"/>
              <a:ea typeface="Aptos" panose="020B0004020202020204" pitchFamily="34" charset="0"/>
              <a:cs typeface="Arial" panose="020B0604020202020204" pitchFamily="34" charset="0"/>
            </a:endParaRPr>
          </a:p>
          <a:p>
            <a:pPr marL="0" indent="0">
              <a:buNone/>
            </a:pPr>
            <a:endParaRPr lang="en-US">
              <a:solidFill>
                <a:srgbClr val="000000"/>
              </a:solidFill>
              <a:latin typeface="Arial" panose="020B0604020202020204" pitchFamily="34" charset="0"/>
            </a:endParaRPr>
          </a:p>
          <a:p>
            <a:pPr marL="0" indent="0">
              <a:buNone/>
            </a:pPr>
            <a:endParaRPr lang="en-US" b="0" i="0" u="none" strike="noStrike" baseline="0">
              <a:solidFill>
                <a:srgbClr val="000000"/>
              </a:solidFill>
              <a:latin typeface="Arial" panose="020B0604020202020204" pitchFamily="34" charset="0"/>
            </a:endParaRPr>
          </a:p>
          <a:p>
            <a:pPr marL="0" indent="0">
              <a:buNone/>
            </a:pPr>
            <a:endParaRPr lang="en-US">
              <a:latin typeface="Arial" panose="020B0604020202020204" pitchFamily="34" charset="0"/>
              <a:cs typeface="Arial" panose="020B0604020202020204" pitchFamily="34" charset="0"/>
            </a:endParaRPr>
          </a:p>
        </p:txBody>
      </p:sp>
      <p:sp>
        <p:nvSpPr>
          <p:cNvPr id="6" name="Text Placeholder 5">
            <a:extLst>
              <a:ext uri="{FF2B5EF4-FFF2-40B4-BE49-F238E27FC236}">
                <a16:creationId xmlns:a16="http://schemas.microsoft.com/office/drawing/2014/main" id="{602476F8-47D3-CDBC-5188-911F31924A34}"/>
              </a:ext>
            </a:extLst>
          </p:cNvPr>
          <p:cNvSpPr>
            <a:spLocks noGrp="1"/>
          </p:cNvSpPr>
          <p:nvPr>
            <p:ph type="body" sz="quarter" idx="13"/>
          </p:nvPr>
        </p:nvSpPr>
        <p:spPr>
          <a:xfrm>
            <a:off x="1773050" y="741716"/>
            <a:ext cx="9787467" cy="498791"/>
          </a:xfrm>
        </p:spPr>
        <p:txBody>
          <a:bodyPr/>
          <a:lstStyle/>
          <a:p>
            <a:pPr marL="0" indent="0">
              <a:buNone/>
            </a:pPr>
            <a:r>
              <a:rPr lang="en-US"/>
              <a:t>Activity reporting: common questions</a:t>
            </a:r>
          </a:p>
        </p:txBody>
      </p:sp>
    </p:spTree>
    <p:extLst>
      <p:ext uri="{BB962C8B-B14F-4D97-AF65-F5344CB8AC3E}">
        <p14:creationId xmlns:p14="http://schemas.microsoft.com/office/powerpoint/2010/main" val="1695857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E4F5D-CA82-BC7F-72A5-106FADE6CEDD}"/>
              </a:ext>
            </a:extLst>
          </p:cNvPr>
          <p:cNvSpPr>
            <a:spLocks noGrp="1"/>
          </p:cNvSpPr>
          <p:nvPr>
            <p:ph type="title"/>
          </p:nvPr>
        </p:nvSpPr>
        <p:spPr/>
        <p:txBody>
          <a:bodyPr>
            <a:normAutofit fontScale="90000"/>
          </a:bodyPr>
          <a:lstStyle/>
          <a:p>
            <a:r>
              <a:rPr lang="en-US"/>
              <a:t>Should I report an enduring material activity that did not have any learners?</a:t>
            </a:r>
          </a:p>
        </p:txBody>
      </p:sp>
      <p:sp>
        <p:nvSpPr>
          <p:cNvPr id="3" name="Text Placeholder 2">
            <a:extLst>
              <a:ext uri="{FF2B5EF4-FFF2-40B4-BE49-F238E27FC236}">
                <a16:creationId xmlns:a16="http://schemas.microsoft.com/office/drawing/2014/main" id="{E9209868-7D21-9B0E-0BCE-EC32ACCDE514}"/>
              </a:ext>
            </a:extLst>
          </p:cNvPr>
          <p:cNvSpPr>
            <a:spLocks noGrp="1"/>
          </p:cNvSpPr>
          <p:nvPr>
            <p:ph type="body" sz="quarter" idx="13"/>
          </p:nvPr>
        </p:nvSpPr>
        <p:spPr/>
        <p:txBody>
          <a:bodyPr/>
          <a:lstStyle/>
          <a:p>
            <a:pPr marL="0" indent="0">
              <a:buNone/>
            </a:pPr>
            <a:r>
              <a:rPr lang="en-US"/>
              <a:t>Activity reporting: common questions</a:t>
            </a:r>
          </a:p>
        </p:txBody>
      </p:sp>
      <p:sp>
        <p:nvSpPr>
          <p:cNvPr id="4" name="Content Placeholder 3">
            <a:extLst>
              <a:ext uri="{FF2B5EF4-FFF2-40B4-BE49-F238E27FC236}">
                <a16:creationId xmlns:a16="http://schemas.microsoft.com/office/drawing/2014/main" id="{C9C6502C-9885-15F9-5EA3-4DD1B462536F}"/>
              </a:ext>
            </a:extLst>
          </p:cNvPr>
          <p:cNvSpPr>
            <a:spLocks noGrp="1"/>
          </p:cNvSpPr>
          <p:nvPr>
            <p:ph sz="quarter" idx="14"/>
          </p:nvPr>
        </p:nvSpPr>
        <p:spPr/>
        <p:txBody>
          <a:bodyPr>
            <a:normAutofit/>
          </a:bodyPr>
          <a:lstStyle/>
          <a:p>
            <a:pPr marL="0" indent="0">
              <a:buNone/>
            </a:pPr>
            <a:r>
              <a:rPr lang="en-US">
                <a:latin typeface="Arial" panose="020B0604020202020204" pitchFamily="34" charset="0"/>
                <a:cs typeface="Arial" panose="020B0604020202020204" pitchFamily="34" charset="0"/>
              </a:rPr>
              <a:t>Yes!  </a:t>
            </a:r>
          </a:p>
          <a:p>
            <a:pPr marL="0" indent="0">
              <a:buNone/>
            </a:pPr>
            <a:r>
              <a:rPr lang="en-US">
                <a:latin typeface="Arial" panose="020B0604020202020204" pitchFamily="34" charset="0"/>
                <a:cs typeface="Arial" panose="020B0604020202020204" pitchFamily="34" charset="0"/>
              </a:rPr>
              <a:t>Report any activity that was available during 2024 even if the learner counts are zero.</a:t>
            </a:r>
          </a:p>
        </p:txBody>
      </p:sp>
    </p:spTree>
    <p:extLst>
      <p:ext uri="{BB962C8B-B14F-4D97-AF65-F5344CB8AC3E}">
        <p14:creationId xmlns:p14="http://schemas.microsoft.com/office/powerpoint/2010/main" val="3412903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9becd829-7053-450f-be51-39d979bfe24b">
      <UserInfo>
        <DisplayName>Jennifer Dunleavy</DisplayName>
        <AccountId>43</AccountId>
        <AccountType/>
      </UserInfo>
      <UserInfo>
        <DisplayName>Allison Bader</DisplayName>
        <AccountId>9935</AccountId>
        <AccountType/>
      </UserInfo>
    </SharedWithUsers>
    <Document_x0020_Type xmlns="2583ea83-4b3f-4433-9664-80ee43b34468">08_AR Office Hours</Document_x0020_Typ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B735D9B9E5F394EB310D67A942FC55B" ma:contentTypeVersion="7" ma:contentTypeDescription="Create a new document." ma:contentTypeScope="" ma:versionID="1d490d7076b00165a8b470d30b61d679">
  <xsd:schema xmlns:xsd="http://www.w3.org/2001/XMLSchema" xmlns:xs="http://www.w3.org/2001/XMLSchema" xmlns:p="http://schemas.microsoft.com/office/2006/metadata/properties" xmlns:ns2="2583ea83-4b3f-4433-9664-80ee43b34468" xmlns:ns3="9becd829-7053-450f-be51-39d979bfe24b" xmlns:ns4="7a98d09e-b309-4950-8ad6-a237b2a91ce1" targetNamespace="http://schemas.microsoft.com/office/2006/metadata/properties" ma:root="true" ma:fieldsID="0a7e24ebb03cd90305a62615076dd2c1" ns2:_="" ns3:_="" ns4:_="">
    <xsd:import namespace="2583ea83-4b3f-4433-9664-80ee43b34468"/>
    <xsd:import namespace="9becd829-7053-450f-be51-39d979bfe24b"/>
    <xsd:import namespace="7a98d09e-b309-4950-8ad6-a237b2a91ce1"/>
    <xsd:element name="properties">
      <xsd:complexType>
        <xsd:sequence>
          <xsd:element name="documentManagement">
            <xsd:complexType>
              <xsd:all>
                <xsd:element ref="ns2:MediaServiceMetadata" minOccurs="0"/>
                <xsd:element ref="ns2:MediaServiceFastMetadata" minOccurs="0"/>
                <xsd:element ref="ns2:Document_x0020_Type"/>
                <xsd:element ref="ns3:SharedWithUsers" minOccurs="0"/>
                <xsd:element ref="ns3:SharedWithDetails" minOccurs="0"/>
                <xsd:element ref="ns2:MediaServiceObjectDetectorVersion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83ea83-4b3f-4433-9664-80ee43b344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Document_x0020_Type" ma:index="10" ma:displayName="Document Type" ma:format="Dropdown" ma:internalName="Document_x0020_Type">
      <xsd:simpleType>
        <xsd:restriction base="dms:Choice">
          <xsd:enumeration value="00_Unassigned"/>
          <xsd:enumeration value="01_Interim Monitoring"/>
          <xsd:enumeration value="02_Data Analysis and Follow Up"/>
          <xsd:enumeration value="03_Email Blast Templates and Contact Lists"/>
          <xsd:enumeration value="04_Procedures and Tutorials"/>
          <xsd:enumeration value="05_Probation Letter Template"/>
          <xsd:enumeration value="06_FAQ"/>
          <xsd:enumeration value="07_PARS Updates"/>
          <xsd:enumeration value="08_AR Office Hours"/>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becd829-7053-450f-be51-39d979bfe24b"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a98d09e-b309-4950-8ad6-a237b2a91ce1" elementFormDefault="qualified">
    <xsd:import namespace="http://schemas.microsoft.com/office/2006/documentManagement/types"/>
    <xsd:import namespace="http://schemas.microsoft.com/office/infopath/2007/PartnerControls"/>
    <xsd:element name="MediaServiceSearchProperties" ma:index="1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129743-5A46-4636-B97B-416DB470393D}">
  <ds:schemaRefs>
    <ds:schemaRef ds:uri="http://schemas.microsoft.com/sharepoint/v3/contenttype/forms"/>
  </ds:schemaRefs>
</ds:datastoreItem>
</file>

<file path=customXml/itemProps2.xml><?xml version="1.0" encoding="utf-8"?>
<ds:datastoreItem xmlns:ds="http://schemas.openxmlformats.org/officeDocument/2006/customXml" ds:itemID="{D529FA7C-942B-4C18-9975-882680383489}">
  <ds:schemaRefs>
    <ds:schemaRef ds:uri="9becd829-7053-450f-be51-39d979bfe24b"/>
    <ds:schemaRef ds:uri="http://schemas.microsoft.com/office/infopath/2007/PartnerControls"/>
    <ds:schemaRef ds:uri="7a98d09e-b309-4950-8ad6-a237b2a91ce1"/>
    <ds:schemaRef ds:uri="http://purl.org/dc/elements/1.1/"/>
    <ds:schemaRef ds:uri="http://schemas.microsoft.com/office/2006/metadata/properties"/>
    <ds:schemaRef ds:uri="2583ea83-4b3f-4433-9664-80ee43b34468"/>
    <ds:schemaRef ds:uri="http://schemas.microsoft.com/office/2006/documentManagement/typ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C516ECC1-9126-45B8-A217-4406C4D8190B}">
  <ds:schemaRefs>
    <ds:schemaRef ds:uri="2583ea83-4b3f-4433-9664-80ee43b34468"/>
    <ds:schemaRef ds:uri="7a98d09e-b309-4950-8ad6-a237b2a91ce1"/>
    <ds:schemaRef ds:uri="9becd829-7053-450f-be51-39d979bfe2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1610</Words>
  <Application>Microsoft Office PowerPoint</Application>
  <PresentationFormat>Widescreen</PresentationFormat>
  <Paragraphs>165</Paragraphs>
  <Slides>19</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Aptos</vt:lpstr>
      <vt:lpstr>Arial</vt:lpstr>
      <vt:lpstr>Calibri</vt:lpstr>
      <vt:lpstr>Calibri Light</vt:lpstr>
      <vt:lpstr>Lucida Grande</vt:lpstr>
      <vt:lpstr>Manrope</vt:lpstr>
      <vt:lpstr>Wingdings</vt:lpstr>
      <vt:lpstr>Office Theme</vt:lpstr>
      <vt:lpstr>Annual reporting office hours SESSION 1 January 28, 2025  1:00-2:00PM CT </vt:lpstr>
      <vt:lpstr>Steps to complete annual reporting by 3/31:</vt:lpstr>
      <vt:lpstr>PARS Dashboard and Demo</vt:lpstr>
      <vt:lpstr>ACTIVITY REPORTING: COMMON QUESTIONS</vt:lpstr>
      <vt:lpstr>What is the difference between a Regularly Scheduled Series (RSS) and a repeated Course?</vt:lpstr>
      <vt:lpstr>I plan activities based on an academic year.  Do I have to report them on a calendar year basis?</vt:lpstr>
      <vt:lpstr>When should I enter my total learner counts? </vt:lpstr>
      <vt:lpstr>Can I use the Excel template to batch update learner counts and close my activities without overwriting other data elements for that activity?</vt:lpstr>
      <vt:lpstr>Should I report an enduring material activity that did not have any learners?</vt:lpstr>
      <vt:lpstr>Do I count learners that did not claim credit?  </vt:lpstr>
      <vt:lpstr>Do I have to report individual learner credit data for physicians who participated in my activities?</vt:lpstr>
      <vt:lpstr>How do I report a commercial support grant received for more than one activity?</vt:lpstr>
      <vt:lpstr>PROGRAM SUMMARY: COMMON QUESTIONS</vt:lpstr>
      <vt:lpstr>Do I have to report Program Summary information for the calendar year?</vt:lpstr>
      <vt:lpstr>Do I have to report funds received for jointly provided activities?</vt:lpstr>
      <vt:lpstr>What should be included in registration fees?</vt:lpstr>
      <vt:lpstr>PowerPoint Presentation</vt:lpstr>
      <vt:lpstr>Annual Reporting Dos and Don’ts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ANNUAL REPORTING</dc:title>
  <dc:creator>Allison Bader</dc:creator>
  <cp:lastModifiedBy>Allison Bader</cp:lastModifiedBy>
  <cp:revision>3</cp:revision>
  <dcterms:created xsi:type="dcterms:W3CDTF">2024-01-04T17:09:19Z</dcterms:created>
  <dcterms:modified xsi:type="dcterms:W3CDTF">2025-01-30T22:46:20Z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0x010100CB735D9B9E5F394EB310D67A942FC55B</vt:lpwstr>
  </property>
</Properties>
</file>