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8" r:id="rId6"/>
    <p:sldId id="257" r:id="rId7"/>
    <p:sldId id="258" r:id="rId8"/>
    <p:sldId id="259" r:id="rId9"/>
    <p:sldId id="260" r:id="rId10"/>
    <p:sldId id="261" r:id="rId11"/>
    <p:sldId id="262" r:id="rId12"/>
    <p:sldId id="263" r:id="rId13"/>
    <p:sldId id="264" r:id="rId14"/>
    <p:sldId id="265" r:id="rId15"/>
    <p:sldId id="266"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7BAE"/>
    <a:srgbClr val="8EB83D"/>
    <a:srgbClr val="0398A7"/>
    <a:srgbClr val="C0564C"/>
    <a:srgbClr val="EFA290"/>
    <a:srgbClr val="76BF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0E08C-36EF-354E-B7BD-F1DFF1CB82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E83799-5F80-E64F-B927-2982612E83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BECC6E-30A4-7149-85AF-38531B516FD2}"/>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5" name="Footer Placeholder 4">
            <a:extLst>
              <a:ext uri="{FF2B5EF4-FFF2-40B4-BE49-F238E27FC236}">
                <a16:creationId xmlns:a16="http://schemas.microsoft.com/office/drawing/2014/main" id="{0541C0B6-71A3-A041-991B-2BDF82594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37D3A0-26B1-904C-BCD3-C5038738DA9F}"/>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380770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570B-B930-B440-8D29-9EC9E34A29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E4D947-FD7A-BD4A-ADF8-618DC5C1AE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3F1987-81B3-7B47-BB22-D39D2778B640}"/>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5" name="Footer Placeholder 4">
            <a:extLst>
              <a:ext uri="{FF2B5EF4-FFF2-40B4-BE49-F238E27FC236}">
                <a16:creationId xmlns:a16="http://schemas.microsoft.com/office/drawing/2014/main" id="{6C7A1FC4-AB6B-A646-B457-E0F6942F0A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62986-262B-3547-AA29-26A2A1D50902}"/>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403305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D97F1C-DD70-5049-8F7D-FEA266E11E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50F5E8-4233-414A-8BA0-619F95FD06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B4F0D7-B820-F542-A066-D95D021274C0}"/>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5" name="Footer Placeholder 4">
            <a:extLst>
              <a:ext uri="{FF2B5EF4-FFF2-40B4-BE49-F238E27FC236}">
                <a16:creationId xmlns:a16="http://schemas.microsoft.com/office/drawing/2014/main" id="{0895ACF5-4F61-C049-8D21-EE79F45477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C3E99-FFF2-DC4A-921B-15FC1A084553}"/>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136583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FE7A-9DEE-3E4E-935A-4D6E39E730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06A16D-1426-F541-8EE5-90F1C6D9B7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2C82BC-9DC3-A342-A537-5B59E2266975}"/>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5" name="Footer Placeholder 4">
            <a:extLst>
              <a:ext uri="{FF2B5EF4-FFF2-40B4-BE49-F238E27FC236}">
                <a16:creationId xmlns:a16="http://schemas.microsoft.com/office/drawing/2014/main" id="{4430971E-9068-E742-B7F0-9242295F38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5D65D-D51B-D34F-B261-7779AF9ECA84}"/>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1599465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B5A4-B3A7-EF4D-8E0A-4F77745460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AB3827-4E99-944B-9D94-BE1D32AB4E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733A11-E1D5-FD4E-85F6-D59FF9A14BCD}"/>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5" name="Footer Placeholder 4">
            <a:extLst>
              <a:ext uri="{FF2B5EF4-FFF2-40B4-BE49-F238E27FC236}">
                <a16:creationId xmlns:a16="http://schemas.microsoft.com/office/drawing/2014/main" id="{01D6E132-51EE-3845-9DB3-CECF7B8FC2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84848C-B087-4243-99E7-4B1A34033030}"/>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09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3173-44B3-7742-82A0-4D337DFBE7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6575B0-5FC2-DA40-A928-8D8F9ED66B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83C573-F05E-394D-A8C8-335CA733E5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1EAE00-21C1-E244-938A-C0D7CB2FD66B}"/>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6" name="Footer Placeholder 5">
            <a:extLst>
              <a:ext uri="{FF2B5EF4-FFF2-40B4-BE49-F238E27FC236}">
                <a16:creationId xmlns:a16="http://schemas.microsoft.com/office/drawing/2014/main" id="{349822E7-14AE-E540-9C94-C548CC912B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22C01B-522F-D94B-8522-5A3C5D9409D9}"/>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188445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307ED-1AC8-894A-8E8C-5983D37503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D5DBD7-5AFE-1B43-B7A9-534E45E7E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1F515-7856-0643-9373-1FDDC5900B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620AB3-3AA5-DE44-A44C-B34FF7BA9D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D352B9-FFA1-364D-92BA-A5DE1A863B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50FED4-351F-AA46-BFA9-35E17A894BA9}"/>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8" name="Footer Placeholder 7">
            <a:extLst>
              <a:ext uri="{FF2B5EF4-FFF2-40B4-BE49-F238E27FC236}">
                <a16:creationId xmlns:a16="http://schemas.microsoft.com/office/drawing/2014/main" id="{20AFA785-7CE3-F74F-9BC3-B6011C3AF0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255C69-93A4-1242-B353-32ED7DA15B4D}"/>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74339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F585E-7392-6341-B6AC-AE1063ABEC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954009-84B4-0B49-966B-6F628AA2569A}"/>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4" name="Footer Placeholder 3">
            <a:extLst>
              <a:ext uri="{FF2B5EF4-FFF2-40B4-BE49-F238E27FC236}">
                <a16:creationId xmlns:a16="http://schemas.microsoft.com/office/drawing/2014/main" id="{3E506226-5A33-E645-8C23-821BB3E2FF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CFF633-A4E7-CD4D-AEF7-2DF372A7A2D1}"/>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43202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99C78-5080-C84E-B805-510B03CA0EE2}"/>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3" name="Footer Placeholder 2">
            <a:extLst>
              <a:ext uri="{FF2B5EF4-FFF2-40B4-BE49-F238E27FC236}">
                <a16:creationId xmlns:a16="http://schemas.microsoft.com/office/drawing/2014/main" id="{F041A108-4B93-B647-AA75-489871A72C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6E229F-F09E-8B4C-AF84-0E79A480E94A}"/>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352596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1E39-56B0-8843-8504-9B567BF8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80411A-55CE-D047-B8CF-1157A0288A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B167A6-4995-E547-835B-FDB8613B98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CC6D54-8362-8A4E-BB9F-AE6C262D2901}"/>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6" name="Footer Placeholder 5">
            <a:extLst>
              <a:ext uri="{FF2B5EF4-FFF2-40B4-BE49-F238E27FC236}">
                <a16:creationId xmlns:a16="http://schemas.microsoft.com/office/drawing/2014/main" id="{08ED49BA-2D8C-A44C-9340-5DCC987008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57CE4F-C5DA-A24F-A30B-BE164B79BCCC}"/>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7849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0A870-1824-454D-BF84-3F783FA71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2994E9-171B-A94E-B315-09774816D2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DE345F-4BE6-0E47-B04E-4D2994101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D4ECAE-8C4C-7341-8EF1-5B4B69C97719}"/>
              </a:ext>
            </a:extLst>
          </p:cNvPr>
          <p:cNvSpPr>
            <a:spLocks noGrp="1"/>
          </p:cNvSpPr>
          <p:nvPr>
            <p:ph type="dt" sz="half" idx="10"/>
          </p:nvPr>
        </p:nvSpPr>
        <p:spPr/>
        <p:txBody>
          <a:bodyPr/>
          <a:lstStyle/>
          <a:p>
            <a:fld id="{5D6A7646-AB4B-F645-BC5C-FA71E8A84F39}" type="datetimeFigureOut">
              <a:rPr lang="en-US" smtClean="0"/>
              <a:t>10/28/2021</a:t>
            </a:fld>
            <a:endParaRPr lang="en-US"/>
          </a:p>
        </p:txBody>
      </p:sp>
      <p:sp>
        <p:nvSpPr>
          <p:cNvPr id="6" name="Footer Placeholder 5">
            <a:extLst>
              <a:ext uri="{FF2B5EF4-FFF2-40B4-BE49-F238E27FC236}">
                <a16:creationId xmlns:a16="http://schemas.microsoft.com/office/drawing/2014/main" id="{64279089-E826-A84E-898F-EC2EDBB742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3DA114-D22B-994D-837F-86F7F4D3069A}"/>
              </a:ext>
            </a:extLst>
          </p:cNvPr>
          <p:cNvSpPr>
            <a:spLocks noGrp="1"/>
          </p:cNvSpPr>
          <p:nvPr>
            <p:ph type="sldNum" sz="quarter" idx="12"/>
          </p:nvPr>
        </p:nvSpPr>
        <p:spPr/>
        <p:txBody>
          <a:bodyPr/>
          <a:lstStyle/>
          <a:p>
            <a:fld id="{28D42BD3-5219-2648-9FE5-5974780CB14A}" type="slidenum">
              <a:rPr lang="en-US" smtClean="0"/>
              <a:t>‹#›</a:t>
            </a:fld>
            <a:endParaRPr lang="en-US"/>
          </a:p>
        </p:txBody>
      </p:sp>
    </p:spTree>
    <p:extLst>
      <p:ext uri="{BB962C8B-B14F-4D97-AF65-F5344CB8AC3E}">
        <p14:creationId xmlns:p14="http://schemas.microsoft.com/office/powerpoint/2010/main" val="202437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5CB506-09DD-4542-A060-F9A9EF47A2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66F9D4-42E8-554E-A7EE-F98DDEC12B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AB49E-11FC-E84A-8042-A71CD506BD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A7646-AB4B-F645-BC5C-FA71E8A84F39}" type="datetimeFigureOut">
              <a:rPr lang="en-US" smtClean="0"/>
              <a:t>10/28/2021</a:t>
            </a:fld>
            <a:endParaRPr lang="en-US"/>
          </a:p>
        </p:txBody>
      </p:sp>
      <p:sp>
        <p:nvSpPr>
          <p:cNvPr id="5" name="Footer Placeholder 4">
            <a:extLst>
              <a:ext uri="{FF2B5EF4-FFF2-40B4-BE49-F238E27FC236}">
                <a16:creationId xmlns:a16="http://schemas.microsoft.com/office/drawing/2014/main" id="{0B1A5273-615D-4348-A0CD-060A0A6EA6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D00E70-4900-D94A-8232-3D1A4F89C5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42BD3-5219-2648-9FE5-5974780CB14A}" type="slidenum">
              <a:rPr lang="en-US" smtClean="0"/>
              <a:t>‹#›</a:t>
            </a:fld>
            <a:endParaRPr lang="en-US"/>
          </a:p>
        </p:txBody>
      </p:sp>
    </p:spTree>
    <p:extLst>
      <p:ext uri="{BB962C8B-B14F-4D97-AF65-F5344CB8AC3E}">
        <p14:creationId xmlns:p14="http://schemas.microsoft.com/office/powerpoint/2010/main" val="75671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D0E06-22ED-AD4D-AC94-ED1132A5EC98}"/>
              </a:ext>
            </a:extLst>
          </p:cNvPr>
          <p:cNvSpPr>
            <a:spLocks noGrp="1"/>
          </p:cNvSpPr>
          <p:nvPr>
            <p:ph type="ctrTitle"/>
          </p:nvPr>
        </p:nvSpPr>
        <p:spPr>
          <a:xfrm>
            <a:off x="1524000" y="2235200"/>
            <a:ext cx="9144000" cy="2387600"/>
          </a:xfrm>
        </p:spPr>
        <p:txBody>
          <a:bodyPr>
            <a:normAutofit/>
          </a:bodyPr>
          <a:lstStyle/>
          <a:p>
            <a:r>
              <a:rPr lang="en-US" sz="4800" b="1" dirty="0">
                <a:solidFill>
                  <a:srgbClr val="0398A7"/>
                </a:solidFill>
                <a:latin typeface="Georgia" panose="02040502050405020303" pitchFamily="18" charset="0"/>
              </a:rPr>
              <a:t>Planning Guide for Independence in Accredited Continuing Education</a:t>
            </a:r>
          </a:p>
        </p:txBody>
      </p:sp>
      <p:pic>
        <p:nvPicPr>
          <p:cNvPr id="4" name="Picture 3" descr="Text&#10;&#10;Description automatically generated">
            <a:extLst>
              <a:ext uri="{FF2B5EF4-FFF2-40B4-BE49-F238E27FC236}">
                <a16:creationId xmlns:a16="http://schemas.microsoft.com/office/drawing/2014/main" id="{FB985220-4631-2F4D-84DD-D272013DDFD3}"/>
              </a:ext>
            </a:extLst>
          </p:cNvPr>
          <p:cNvPicPr>
            <a:picLocks noChangeAspect="1"/>
          </p:cNvPicPr>
          <p:nvPr/>
        </p:nvPicPr>
        <p:blipFill>
          <a:blip r:embed="rId2"/>
          <a:stretch>
            <a:fillRect/>
          </a:stretch>
        </p:blipFill>
        <p:spPr>
          <a:xfrm>
            <a:off x="3994150" y="833315"/>
            <a:ext cx="4203700" cy="970085"/>
          </a:xfrm>
          <a:prstGeom prst="rect">
            <a:avLst/>
          </a:prstGeom>
        </p:spPr>
      </p:pic>
      <p:sp>
        <p:nvSpPr>
          <p:cNvPr id="7" name="TextBox 6">
            <a:extLst>
              <a:ext uri="{FF2B5EF4-FFF2-40B4-BE49-F238E27FC236}">
                <a16:creationId xmlns:a16="http://schemas.microsoft.com/office/drawing/2014/main" id="{8BF1246B-B707-9B4A-AF9F-9DACFE7408CF}"/>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9" name="TextBox 8">
            <a:extLst>
              <a:ext uri="{FF2B5EF4-FFF2-40B4-BE49-F238E27FC236}">
                <a16:creationId xmlns:a16="http://schemas.microsoft.com/office/drawing/2014/main" id="{2DA72154-4073-4841-9992-6DE969F6E3A0}"/>
              </a:ext>
            </a:extLst>
          </p:cNvPr>
          <p:cNvSpPr txBox="1"/>
          <p:nvPr/>
        </p:nvSpPr>
        <p:spPr>
          <a:xfrm>
            <a:off x="5742432" y="6204807"/>
            <a:ext cx="6096000" cy="461665"/>
          </a:xfrm>
          <a:prstGeom prst="rect">
            <a:avLst/>
          </a:prstGeom>
          <a:noFill/>
        </p:spPr>
        <p:txBody>
          <a:bodyPr wrap="square">
            <a:spAutoFit/>
          </a:bodyPr>
          <a:lstStyle/>
          <a:p>
            <a:pPr algn="r"/>
            <a:r>
              <a:rPr lang="en-US" sz="1200" dirty="0">
                <a:effectLst/>
                <a:latin typeface="Arial" panose="020B0604020202020204" pitchFamily="34" charset="0"/>
              </a:rPr>
              <a:t>934_20211028</a:t>
            </a:r>
          </a:p>
          <a:p>
            <a:pPr algn="r"/>
            <a:r>
              <a:rPr lang="en-US" sz="1200" dirty="0">
                <a:effectLst/>
                <a:latin typeface="Arial" panose="020B0604020202020204" pitchFamily="34" charset="0"/>
              </a:rPr>
              <a:t>Page 1 of 13</a:t>
            </a:r>
          </a:p>
        </p:txBody>
      </p:sp>
    </p:spTree>
    <p:extLst>
      <p:ext uri="{BB962C8B-B14F-4D97-AF65-F5344CB8AC3E}">
        <p14:creationId xmlns:p14="http://schemas.microsoft.com/office/powerpoint/2010/main" val="1860992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a:extLst>
              <a:ext uri="{FF2B5EF4-FFF2-40B4-BE49-F238E27FC236}">
                <a16:creationId xmlns:a16="http://schemas.microsoft.com/office/drawing/2014/main" id="{B069664E-5FB6-9D4E-84E4-D4CFA6A722C9}"/>
              </a:ext>
            </a:extLst>
          </p:cNvPr>
          <p:cNvSpPr/>
          <p:nvPr/>
        </p:nvSpPr>
        <p:spPr>
          <a:xfrm>
            <a:off x="544854" y="1655064"/>
            <a:ext cx="11102291" cy="4453128"/>
          </a:xfrm>
          <a:prstGeom prst="roundRect">
            <a:avLst>
              <a:gd name="adj" fmla="val 8948"/>
            </a:avLst>
          </a:prstGeom>
          <a:solidFill>
            <a:srgbClr val="A57B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4D357613-D9AD-AE44-812D-23D3C06971AD}"/>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A57BAE"/>
                </a:solidFill>
                <a:latin typeface="Georgia" panose="02040502050405020303" pitchFamily="18" charset="0"/>
              </a:rPr>
              <a:t>How Do We Identify and Mitigate Relevant Financial Relationships?</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A57BAE"/>
                </a:solidFill>
                <a:latin typeface="Georgia" panose="02040502050405020303" pitchFamily="18" charset="0"/>
              </a:rPr>
              <a:t>Exclude owners and employees</a:t>
            </a:r>
            <a:endParaRPr lang="en-US" sz="2200">
              <a:solidFill>
                <a:srgbClr val="A57BAE"/>
              </a:solidFill>
              <a:latin typeface="Georgia" panose="02040502050405020303" pitchFamily="18" charset="0"/>
            </a:endParaRPr>
          </a:p>
        </p:txBody>
      </p:sp>
      <p:pic>
        <p:nvPicPr>
          <p:cNvPr id="13" name="Content Placeholder 11">
            <a:extLst>
              <a:ext uri="{FF2B5EF4-FFF2-40B4-BE49-F238E27FC236}">
                <a16:creationId xmlns:a16="http://schemas.microsoft.com/office/drawing/2014/main" id="{104063A0-5017-E641-87C7-FDA781622CBC}"/>
              </a:ext>
            </a:extLst>
          </p:cNvPr>
          <p:cNvPicPr>
            <a:picLocks noChangeAspect="1"/>
          </p:cNvPicPr>
          <p:nvPr/>
        </p:nvPicPr>
        <p:blipFill>
          <a:blip r:embed="rId2"/>
          <a:srcRect/>
          <a:stretch/>
        </p:blipFill>
        <p:spPr>
          <a:xfrm>
            <a:off x="925576" y="2561648"/>
            <a:ext cx="4253992" cy="4312586"/>
          </a:xfrm>
          <a:prstGeom prst="rect">
            <a:avLst/>
          </a:prstGeom>
        </p:spPr>
      </p:pic>
      <p:sp>
        <p:nvSpPr>
          <p:cNvPr id="27" name="TextBox 26">
            <a:extLst>
              <a:ext uri="{FF2B5EF4-FFF2-40B4-BE49-F238E27FC236}">
                <a16:creationId xmlns:a16="http://schemas.microsoft.com/office/drawing/2014/main" id="{E71D2701-8957-D040-89C0-39472E50011D}"/>
              </a:ext>
            </a:extLst>
          </p:cNvPr>
          <p:cNvSpPr txBox="1"/>
          <p:nvPr/>
        </p:nvSpPr>
        <p:spPr>
          <a:xfrm>
            <a:off x="838200" y="1825625"/>
            <a:ext cx="2590800" cy="1815882"/>
          </a:xfrm>
          <a:prstGeom prst="rect">
            <a:avLst/>
          </a:prstGeom>
          <a:noFill/>
        </p:spPr>
        <p:txBody>
          <a:bodyPr wrap="square" rtlCol="0">
            <a:spAutoFit/>
          </a:bodyPr>
          <a:lstStyle/>
          <a:p>
            <a:r>
              <a:rPr lang="en-US" sz="1600" b="1">
                <a:solidFill>
                  <a:schemeClr val="bg1"/>
                </a:solidFill>
                <a:latin typeface="Arial" panose="020B0604020202020204" pitchFamily="34" charset="0"/>
                <a:cs typeface="Arial" panose="020B0604020202020204" pitchFamily="34" charset="0"/>
              </a:rPr>
              <a:t>There are three exceptions when owners and employees of ineligible companies can participate as planners or faculty in accredited CE.</a:t>
            </a:r>
            <a:endParaRPr lang="en-US" sz="1600">
              <a:solidFill>
                <a:schemeClr val="bg1"/>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B058690E-2626-B842-91BD-FE45B8835E6C}"/>
              </a:ext>
            </a:extLst>
          </p:cNvPr>
          <p:cNvSpPr txBox="1"/>
          <p:nvPr/>
        </p:nvSpPr>
        <p:spPr>
          <a:xfrm>
            <a:off x="3555492" y="3197224"/>
            <a:ext cx="1840992" cy="1569660"/>
          </a:xfrm>
          <a:prstGeom prst="rect">
            <a:avLst/>
          </a:prstGeom>
          <a:noFill/>
        </p:spPr>
        <p:txBody>
          <a:bodyPr wrap="square" rtlCol="0">
            <a:spAutoFit/>
          </a:bodyPr>
          <a:lstStyle/>
          <a:p>
            <a:r>
              <a:rPr lang="en-US" sz="1600">
                <a:solidFill>
                  <a:schemeClr val="bg1"/>
                </a:solidFill>
                <a:latin typeface="Arial" panose="020B0604020202020204" pitchFamily="34" charset="0"/>
                <a:cs typeface="Arial" panose="020B0604020202020204" pitchFamily="34" charset="0"/>
              </a:rPr>
              <a:t>Content of the CE is not related to the business lines or products of their employer /company</a:t>
            </a:r>
          </a:p>
        </p:txBody>
      </p:sp>
      <p:sp>
        <p:nvSpPr>
          <p:cNvPr id="29" name="TextBox 28">
            <a:extLst>
              <a:ext uri="{FF2B5EF4-FFF2-40B4-BE49-F238E27FC236}">
                <a16:creationId xmlns:a16="http://schemas.microsoft.com/office/drawing/2014/main" id="{0A398AB4-5F66-C743-A6D7-CA34E02265C4}"/>
              </a:ext>
            </a:extLst>
          </p:cNvPr>
          <p:cNvSpPr txBox="1"/>
          <p:nvPr/>
        </p:nvSpPr>
        <p:spPr>
          <a:xfrm>
            <a:off x="5368036" y="3197224"/>
            <a:ext cx="1933339" cy="2554545"/>
          </a:xfrm>
          <a:prstGeom prst="rect">
            <a:avLst/>
          </a:prstGeom>
          <a:noFill/>
        </p:spPr>
        <p:txBody>
          <a:bodyPr wrap="square" rtlCol="0">
            <a:spAutoFit/>
          </a:bodyPr>
          <a:lstStyle/>
          <a:p>
            <a:r>
              <a:rPr lang="en-US" sz="1600">
                <a:solidFill>
                  <a:schemeClr val="bg1"/>
                </a:solidFill>
                <a:latin typeface="Arial" panose="020B0604020202020204" pitchFamily="34" charset="0"/>
                <a:cs typeface="Arial" panose="020B0604020202020204" pitchFamily="34" charset="0"/>
              </a:rPr>
              <a:t>Content of the CE is limited to basic science research (e.g., pre-clinical research and drug discovery), methodologies of research, no care recommendations are given</a:t>
            </a:r>
          </a:p>
        </p:txBody>
      </p:sp>
      <p:sp>
        <p:nvSpPr>
          <p:cNvPr id="30" name="TextBox 29">
            <a:extLst>
              <a:ext uri="{FF2B5EF4-FFF2-40B4-BE49-F238E27FC236}">
                <a16:creationId xmlns:a16="http://schemas.microsoft.com/office/drawing/2014/main" id="{1F270446-AE3D-8B4E-8A22-89F552EFFBCD}"/>
              </a:ext>
            </a:extLst>
          </p:cNvPr>
          <p:cNvSpPr txBox="1"/>
          <p:nvPr/>
        </p:nvSpPr>
        <p:spPr>
          <a:xfrm>
            <a:off x="7180580" y="3197224"/>
            <a:ext cx="2115820" cy="2062103"/>
          </a:xfrm>
          <a:prstGeom prst="rect">
            <a:avLst/>
          </a:prstGeom>
          <a:noFill/>
        </p:spPr>
        <p:txBody>
          <a:bodyPr wrap="square" rtlCol="0">
            <a:spAutoFit/>
          </a:bodyPr>
          <a:lstStyle/>
          <a:p>
            <a:r>
              <a:rPr lang="en-US" sz="1600">
                <a:solidFill>
                  <a:schemeClr val="bg1"/>
                </a:solidFill>
                <a:latin typeface="Arial" panose="020B0604020202020204" pitchFamily="34" charset="0"/>
                <a:cs typeface="Arial" panose="020B0604020202020204" pitchFamily="34" charset="0"/>
              </a:rPr>
              <a:t>Participating as technicians to teach the safe and proper use of medical devices, do not recommend whether or when a device is used</a:t>
            </a:r>
          </a:p>
        </p:txBody>
      </p:sp>
      <p:pic>
        <p:nvPicPr>
          <p:cNvPr id="14" name="Picture 13">
            <a:extLst>
              <a:ext uri="{FF2B5EF4-FFF2-40B4-BE49-F238E27FC236}">
                <a16:creationId xmlns:a16="http://schemas.microsoft.com/office/drawing/2014/main" id="{0EBCE0A4-4049-0F49-8CB6-6373B8A76AD3}"/>
              </a:ext>
            </a:extLst>
          </p:cNvPr>
          <p:cNvPicPr>
            <a:picLocks noChangeAspect="1"/>
          </p:cNvPicPr>
          <p:nvPr/>
        </p:nvPicPr>
        <p:blipFill>
          <a:blip r:embed="rId3"/>
          <a:srcRect/>
          <a:stretch/>
        </p:blipFill>
        <p:spPr>
          <a:xfrm>
            <a:off x="3695027" y="1825624"/>
            <a:ext cx="1053738" cy="965927"/>
          </a:xfrm>
          <a:prstGeom prst="rect">
            <a:avLst/>
          </a:prstGeom>
        </p:spPr>
      </p:pic>
      <p:pic>
        <p:nvPicPr>
          <p:cNvPr id="17" name="Picture 16">
            <a:extLst>
              <a:ext uri="{FF2B5EF4-FFF2-40B4-BE49-F238E27FC236}">
                <a16:creationId xmlns:a16="http://schemas.microsoft.com/office/drawing/2014/main" id="{3F958AB5-9E40-9540-AE57-54A920489828}"/>
              </a:ext>
            </a:extLst>
          </p:cNvPr>
          <p:cNvPicPr>
            <a:picLocks noChangeAspect="1"/>
          </p:cNvPicPr>
          <p:nvPr/>
        </p:nvPicPr>
        <p:blipFill>
          <a:blip r:embed="rId4"/>
          <a:srcRect/>
          <a:stretch/>
        </p:blipFill>
        <p:spPr>
          <a:xfrm>
            <a:off x="5598421" y="1825624"/>
            <a:ext cx="741292" cy="965927"/>
          </a:xfrm>
          <a:prstGeom prst="rect">
            <a:avLst/>
          </a:prstGeom>
        </p:spPr>
      </p:pic>
      <p:pic>
        <p:nvPicPr>
          <p:cNvPr id="18" name="Picture 17">
            <a:extLst>
              <a:ext uri="{FF2B5EF4-FFF2-40B4-BE49-F238E27FC236}">
                <a16:creationId xmlns:a16="http://schemas.microsoft.com/office/drawing/2014/main" id="{691D86F7-AD2B-FB44-9DC3-9B939C5118B9}"/>
              </a:ext>
            </a:extLst>
          </p:cNvPr>
          <p:cNvPicPr>
            <a:picLocks noChangeAspect="1"/>
          </p:cNvPicPr>
          <p:nvPr/>
        </p:nvPicPr>
        <p:blipFill>
          <a:blip r:embed="rId5"/>
          <a:srcRect/>
          <a:stretch/>
        </p:blipFill>
        <p:spPr>
          <a:xfrm>
            <a:off x="7301375" y="1835158"/>
            <a:ext cx="1004425" cy="981066"/>
          </a:xfrm>
          <a:prstGeom prst="rect">
            <a:avLst/>
          </a:prstGeom>
        </p:spPr>
      </p:pic>
      <p:sp>
        <p:nvSpPr>
          <p:cNvPr id="21" name="TextBox 20">
            <a:extLst>
              <a:ext uri="{FF2B5EF4-FFF2-40B4-BE49-F238E27FC236}">
                <a16:creationId xmlns:a16="http://schemas.microsoft.com/office/drawing/2014/main" id="{89517E36-3E4A-754F-9AC5-0FCDB67AC136}"/>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22" name="TextBox 21">
            <a:extLst>
              <a:ext uri="{FF2B5EF4-FFF2-40B4-BE49-F238E27FC236}">
                <a16:creationId xmlns:a16="http://schemas.microsoft.com/office/drawing/2014/main" id="{3784B9CC-00EE-AF49-B21D-EADD79BC5FF5}"/>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10 of 13</a:t>
            </a:r>
          </a:p>
        </p:txBody>
      </p:sp>
    </p:spTree>
    <p:extLst>
      <p:ext uri="{BB962C8B-B14F-4D97-AF65-F5344CB8AC3E}">
        <p14:creationId xmlns:p14="http://schemas.microsoft.com/office/powerpoint/2010/main" val="1199492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8615F54D-8D17-F641-AD66-7E701E60C592}"/>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FFBAC0EC-339C-3340-A8DF-F131601D58BC}"/>
              </a:ext>
            </a:extLst>
          </p:cNvPr>
          <p:cNvSpPr txBox="1">
            <a:spLocks/>
          </p:cNvSpPr>
          <p:nvPr/>
        </p:nvSpPr>
        <p:spPr>
          <a:xfrm>
            <a:off x="838200" y="365125"/>
            <a:ext cx="92202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C0564C"/>
                </a:solidFill>
                <a:latin typeface="Georgia" panose="02040502050405020303" pitchFamily="18" charset="0"/>
              </a:rPr>
              <a:t>How Do We Identify and Mitigate Relevant Financial Relationships?</a:t>
            </a:r>
            <a:br>
              <a:rPr lang="en-US" sz="2800" b="1">
                <a:solidFill>
                  <a:srgbClr val="C0564C"/>
                </a:solidFill>
                <a:latin typeface="Georgia" panose="02040502050405020303" pitchFamily="18" charset="0"/>
              </a:rPr>
            </a:br>
            <a:br>
              <a:rPr lang="en-US" sz="2800" b="1">
                <a:solidFill>
                  <a:srgbClr val="C0564C"/>
                </a:solidFill>
                <a:latin typeface="Georgia" panose="02040502050405020303" pitchFamily="18" charset="0"/>
              </a:rPr>
            </a:br>
            <a:r>
              <a:rPr lang="en-US" sz="2200" b="1">
                <a:solidFill>
                  <a:srgbClr val="C0564C"/>
                </a:solidFill>
                <a:latin typeface="Georgia" panose="02040502050405020303" pitchFamily="18" charset="0"/>
              </a:rPr>
              <a:t>Is the financial relationship related to the content?</a:t>
            </a:r>
            <a:endParaRPr lang="en-US" sz="2200">
              <a:solidFill>
                <a:srgbClr val="C0564C"/>
              </a:solidFill>
              <a:latin typeface="Georgia" panose="02040502050405020303" pitchFamily="18" charset="0"/>
            </a:endParaRPr>
          </a:p>
        </p:txBody>
      </p:sp>
      <p:pic>
        <p:nvPicPr>
          <p:cNvPr id="19" name="Content Placeholder 11">
            <a:extLst>
              <a:ext uri="{FF2B5EF4-FFF2-40B4-BE49-F238E27FC236}">
                <a16:creationId xmlns:a16="http://schemas.microsoft.com/office/drawing/2014/main" id="{91B969B4-7E2A-FC47-9B39-B51C32A014E1}"/>
              </a:ext>
            </a:extLst>
          </p:cNvPr>
          <p:cNvPicPr>
            <a:picLocks noChangeAspect="1"/>
          </p:cNvPicPr>
          <p:nvPr/>
        </p:nvPicPr>
        <p:blipFill>
          <a:blip r:embed="rId2"/>
          <a:srcRect/>
          <a:stretch/>
        </p:blipFill>
        <p:spPr>
          <a:xfrm>
            <a:off x="925576" y="2561648"/>
            <a:ext cx="4253991" cy="4312585"/>
          </a:xfrm>
          <a:prstGeom prst="rect">
            <a:avLst/>
          </a:prstGeom>
        </p:spPr>
      </p:pic>
      <p:sp>
        <p:nvSpPr>
          <p:cNvPr id="20" name="TextBox 19">
            <a:extLst>
              <a:ext uri="{FF2B5EF4-FFF2-40B4-BE49-F238E27FC236}">
                <a16:creationId xmlns:a16="http://schemas.microsoft.com/office/drawing/2014/main" id="{AEE8FF6A-29D3-4C46-ADF1-D20B2BA8EF5D}"/>
              </a:ext>
            </a:extLst>
          </p:cNvPr>
          <p:cNvSpPr txBox="1"/>
          <p:nvPr/>
        </p:nvSpPr>
        <p:spPr>
          <a:xfrm>
            <a:off x="838200" y="1825625"/>
            <a:ext cx="4341368" cy="1323439"/>
          </a:xfrm>
          <a:prstGeom prst="rect">
            <a:avLst/>
          </a:prstGeom>
          <a:noFill/>
        </p:spPr>
        <p:txBody>
          <a:bodyPr wrap="square" rtlCol="0">
            <a:spAutoFit/>
          </a:bodyPr>
          <a:lstStyle/>
          <a:p>
            <a:r>
              <a:rPr lang="en-US" sz="1600" b="1">
                <a:solidFill>
                  <a:srgbClr val="C0564C"/>
                </a:solidFill>
                <a:latin typeface="Arial" panose="020B0604020202020204" pitchFamily="34" charset="0"/>
                <a:cs typeface="Arial" panose="020B0604020202020204" pitchFamily="34" charset="0"/>
              </a:rPr>
              <a:t>Determine if the educational content the person can control is related to the business lines or products of the ineligible company with whom they have a financial relationship. </a:t>
            </a:r>
            <a:endParaRPr lang="en-US" sz="1600">
              <a:solidFill>
                <a:srgbClr val="C0564C"/>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E78339A-CC18-9C4E-8877-41FC411DBF70}"/>
              </a:ext>
            </a:extLst>
          </p:cNvPr>
          <p:cNvSpPr txBox="1"/>
          <p:nvPr/>
        </p:nvSpPr>
        <p:spPr>
          <a:xfrm>
            <a:off x="5266944" y="1825624"/>
            <a:ext cx="6086856" cy="1569660"/>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Would the person’s role in the CE activity allow them to insert commercial bias into the content?</a:t>
            </a:r>
          </a:p>
          <a:p>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Is the content of the CE activity that the person can control related to the products or business lines of the ineligible company?</a:t>
            </a:r>
          </a:p>
        </p:txBody>
      </p:sp>
      <p:sp>
        <p:nvSpPr>
          <p:cNvPr id="9" name="TextBox 8">
            <a:extLst>
              <a:ext uri="{FF2B5EF4-FFF2-40B4-BE49-F238E27FC236}">
                <a16:creationId xmlns:a16="http://schemas.microsoft.com/office/drawing/2014/main" id="{3629C012-0FD2-4E4D-B41E-59934B695BB9}"/>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0" name="TextBox 9">
            <a:extLst>
              <a:ext uri="{FF2B5EF4-FFF2-40B4-BE49-F238E27FC236}">
                <a16:creationId xmlns:a16="http://schemas.microsoft.com/office/drawing/2014/main" id="{0E8D512F-5391-5645-AE18-6218D7C94A61}"/>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11 of 13</a:t>
            </a:r>
          </a:p>
        </p:txBody>
      </p:sp>
    </p:spTree>
    <p:extLst>
      <p:ext uri="{BB962C8B-B14F-4D97-AF65-F5344CB8AC3E}">
        <p14:creationId xmlns:p14="http://schemas.microsoft.com/office/powerpoint/2010/main" val="133159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7247C7-B103-5546-B689-9C676DD53D9F}"/>
              </a:ext>
            </a:extLst>
          </p:cNvPr>
          <p:cNvSpPr>
            <a:spLocks noGrp="1"/>
          </p:cNvSpPr>
          <p:nvPr>
            <p:ph idx="1"/>
          </p:nvPr>
        </p:nvSpPr>
        <p:spPr/>
        <p:txBody>
          <a:bodyPr/>
          <a:lstStyle/>
          <a:p>
            <a:endParaRPr lang="en-US"/>
          </a:p>
        </p:txBody>
      </p:sp>
      <p:sp>
        <p:nvSpPr>
          <p:cNvPr id="17" name="Title 1">
            <a:extLst>
              <a:ext uri="{FF2B5EF4-FFF2-40B4-BE49-F238E27FC236}">
                <a16:creationId xmlns:a16="http://schemas.microsoft.com/office/drawing/2014/main" id="{FFBAC0EC-339C-3340-A8DF-F131601D58BC}"/>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C0564C"/>
                </a:solidFill>
                <a:latin typeface="Georgia" panose="02040502050405020303" pitchFamily="18" charset="0"/>
              </a:rPr>
              <a:t>How Do We Identify and Mitigate Relevant Financial Relationships?</a:t>
            </a:r>
            <a:br>
              <a:rPr lang="en-US" sz="2800" b="1">
                <a:solidFill>
                  <a:srgbClr val="C0564C"/>
                </a:solidFill>
                <a:latin typeface="Georgia" panose="02040502050405020303" pitchFamily="18" charset="0"/>
              </a:rPr>
            </a:br>
            <a:br>
              <a:rPr lang="en-US" sz="2800" b="1">
                <a:solidFill>
                  <a:srgbClr val="C0564C"/>
                </a:solidFill>
                <a:latin typeface="Georgia" panose="02040502050405020303" pitchFamily="18" charset="0"/>
              </a:rPr>
            </a:br>
            <a:r>
              <a:rPr lang="en-US" sz="2200" b="1">
                <a:solidFill>
                  <a:srgbClr val="C0564C"/>
                </a:solidFill>
                <a:latin typeface="Georgia" panose="02040502050405020303" pitchFamily="18" charset="0"/>
              </a:rPr>
              <a:t>Mitigate relevant financial relationships</a:t>
            </a:r>
            <a:endParaRPr lang="en-US" sz="2200">
              <a:solidFill>
                <a:srgbClr val="C0564C"/>
              </a:solidFill>
              <a:latin typeface="Georgia" panose="02040502050405020303" pitchFamily="18" charset="0"/>
            </a:endParaRPr>
          </a:p>
        </p:txBody>
      </p:sp>
      <p:sp>
        <p:nvSpPr>
          <p:cNvPr id="18" name="Rounded Rectangle 17">
            <a:extLst>
              <a:ext uri="{FF2B5EF4-FFF2-40B4-BE49-F238E27FC236}">
                <a16:creationId xmlns:a16="http://schemas.microsoft.com/office/drawing/2014/main" id="{4D78089D-CA7E-384A-8D74-02A4851F6DFE}"/>
              </a:ext>
            </a:extLst>
          </p:cNvPr>
          <p:cNvSpPr/>
          <p:nvPr/>
        </p:nvSpPr>
        <p:spPr>
          <a:xfrm>
            <a:off x="544854" y="1655063"/>
            <a:ext cx="11102291" cy="4837811"/>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Content Placeholder 11">
            <a:extLst>
              <a:ext uri="{FF2B5EF4-FFF2-40B4-BE49-F238E27FC236}">
                <a16:creationId xmlns:a16="http://schemas.microsoft.com/office/drawing/2014/main" id="{91B969B4-7E2A-FC47-9B39-B51C32A014E1}"/>
              </a:ext>
            </a:extLst>
          </p:cNvPr>
          <p:cNvPicPr>
            <a:picLocks noChangeAspect="1"/>
          </p:cNvPicPr>
          <p:nvPr/>
        </p:nvPicPr>
        <p:blipFill>
          <a:blip r:embed="rId2"/>
          <a:srcRect/>
          <a:stretch/>
        </p:blipFill>
        <p:spPr>
          <a:xfrm>
            <a:off x="925576" y="2561648"/>
            <a:ext cx="4253991" cy="4312585"/>
          </a:xfrm>
          <a:prstGeom prst="rect">
            <a:avLst/>
          </a:prstGeom>
        </p:spPr>
      </p:pic>
      <p:sp>
        <p:nvSpPr>
          <p:cNvPr id="20" name="TextBox 19">
            <a:extLst>
              <a:ext uri="{FF2B5EF4-FFF2-40B4-BE49-F238E27FC236}">
                <a16:creationId xmlns:a16="http://schemas.microsoft.com/office/drawing/2014/main" id="{AEE8FF6A-29D3-4C46-ADF1-D20B2BA8EF5D}"/>
              </a:ext>
            </a:extLst>
          </p:cNvPr>
          <p:cNvSpPr txBox="1"/>
          <p:nvPr/>
        </p:nvSpPr>
        <p:spPr>
          <a:xfrm>
            <a:off x="838200" y="1825625"/>
            <a:ext cx="2629915" cy="2062103"/>
          </a:xfrm>
          <a:prstGeom prst="rect">
            <a:avLst/>
          </a:prstGeom>
          <a:noFill/>
        </p:spPr>
        <p:txBody>
          <a:bodyPr wrap="square" rtlCol="0">
            <a:spAutoFit/>
          </a:bodyPr>
          <a:lstStyle/>
          <a:p>
            <a:r>
              <a:rPr lang="en-US" sz="1600" b="1">
                <a:solidFill>
                  <a:srgbClr val="C0564C"/>
                </a:solidFill>
                <a:latin typeface="Arial" panose="020B0604020202020204" pitchFamily="34" charset="0"/>
                <a:cs typeface="Arial" panose="020B0604020202020204" pitchFamily="34" charset="0"/>
              </a:rPr>
              <a:t>Determine if the educational content the person can control is related to the business lines or products of the ineligible company with whom they have a financial relationship. </a:t>
            </a:r>
            <a:endParaRPr lang="en-US" sz="1600">
              <a:solidFill>
                <a:srgbClr val="C0564C"/>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E78339A-CC18-9C4E-8877-41FC411DBF70}"/>
              </a:ext>
            </a:extLst>
          </p:cNvPr>
          <p:cNvSpPr txBox="1"/>
          <p:nvPr/>
        </p:nvSpPr>
        <p:spPr>
          <a:xfrm>
            <a:off x="5266944" y="1825624"/>
            <a:ext cx="6086856" cy="1692771"/>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End the financial relationship</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(including having ended the relationship within 24 months).</a:t>
            </a:r>
          </a:p>
          <a:p>
            <a:pPr>
              <a:spcAft>
                <a:spcPts val="600"/>
              </a:spcAft>
            </a:pPr>
            <a:r>
              <a:rPr lang="en-US" sz="1600" b="1">
                <a:latin typeface="Arial" panose="020B0604020202020204" pitchFamily="34" charset="0"/>
                <a:cs typeface="Arial" panose="020B0604020202020204" pitchFamily="34" charset="0"/>
              </a:rPr>
              <a:t>Recuse individual from controlling aspects of planning and content with which there is a financial relationship.</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Peer review planning decisions and review determinations by persons without relevant financial relationships.</a:t>
            </a:r>
            <a:endParaRPr lang="en-US" sz="160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AC27F17-7E6D-5D40-BF31-35B7105FA876}"/>
              </a:ext>
            </a:extLst>
          </p:cNvPr>
          <p:cNvSpPr txBox="1"/>
          <p:nvPr/>
        </p:nvSpPr>
        <p:spPr>
          <a:xfrm>
            <a:off x="3555491" y="1825625"/>
            <a:ext cx="1624076" cy="584775"/>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Planners, reviewers</a:t>
            </a:r>
            <a:endParaRPr lang="en-US" sz="160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2036CBB-33F1-9948-AEF7-EB33415FD9C6}"/>
              </a:ext>
            </a:extLst>
          </p:cNvPr>
          <p:cNvSpPr txBox="1"/>
          <p:nvPr/>
        </p:nvSpPr>
        <p:spPr>
          <a:xfrm>
            <a:off x="3555491" y="2534428"/>
            <a:ext cx="1711452" cy="1169551"/>
          </a:xfrm>
          <a:prstGeom prst="rect">
            <a:avLst/>
          </a:prstGeom>
          <a:noFill/>
        </p:spPr>
        <p:txBody>
          <a:bodyPr wrap="square" rtlCol="0">
            <a:spAutoFit/>
          </a:bodyPr>
          <a:lstStyle/>
          <a:p>
            <a:r>
              <a:rPr lang="en-US" sz="1000" i="1">
                <a:latin typeface="Arial" panose="020B0604020202020204" pitchFamily="34" charset="0"/>
                <a:cs typeface="Arial" panose="020B0604020202020204" pitchFamily="34" charset="0"/>
              </a:rPr>
              <a:t>Making decisions related to the scope and direction of the content, educational goals, identification of practice gaps and needs, selecting speakers, authors, and reviewers </a:t>
            </a:r>
            <a:endParaRPr lang="en-US" sz="10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2A419F7-704A-104E-8004-42C965084B3B}"/>
              </a:ext>
            </a:extLst>
          </p:cNvPr>
          <p:cNvSpPr txBox="1"/>
          <p:nvPr/>
        </p:nvSpPr>
        <p:spPr>
          <a:xfrm>
            <a:off x="5266944" y="3866002"/>
            <a:ext cx="6086856" cy="2508379"/>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End the financial relationship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(including having ended the relationship within 24 months).</a:t>
            </a:r>
          </a:p>
          <a:p>
            <a:pPr>
              <a:spcAft>
                <a:spcPts val="600"/>
              </a:spcAft>
            </a:pPr>
            <a:r>
              <a:rPr lang="en-US" sz="1600" b="1">
                <a:latin typeface="Arial" panose="020B0604020202020204" pitchFamily="34" charset="0"/>
                <a:cs typeface="Arial" panose="020B0604020202020204" pitchFamily="34" charset="0"/>
              </a:rPr>
              <a:t>Recuse individual from controlling aspects of planning and content with which there is a financial relationship.</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Peer review of content by persons without relevant financial relationships.</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Attest that clinical recommendations are evidence-based and free of commercial bias (e.g., peer-reviewed literature, adhering to evidence-based practice guidelines).</a:t>
            </a:r>
            <a:endParaRPr lang="en-US" sz="16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93B4AE01-8D6E-4C48-AB5E-7184DC1BB59F}"/>
              </a:ext>
            </a:extLst>
          </p:cNvPr>
          <p:cNvSpPr txBox="1"/>
          <p:nvPr/>
        </p:nvSpPr>
        <p:spPr>
          <a:xfrm>
            <a:off x="3555491" y="3866002"/>
            <a:ext cx="1711452" cy="830997"/>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Faculty/</a:t>
            </a:r>
          </a:p>
          <a:p>
            <a:r>
              <a:rPr lang="en-US" sz="1600" b="1">
                <a:latin typeface="Arial" panose="020B0604020202020204" pitchFamily="34" charset="0"/>
                <a:cs typeface="Arial" panose="020B0604020202020204" pitchFamily="34" charset="0"/>
              </a:rPr>
              <a:t>teachers, authors</a:t>
            </a:r>
            <a:endParaRPr lang="en-US" sz="160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E7017AB-B5B5-5545-99BA-90DFFBCB815E}"/>
              </a:ext>
            </a:extLst>
          </p:cNvPr>
          <p:cNvSpPr txBox="1"/>
          <p:nvPr/>
        </p:nvSpPr>
        <p:spPr>
          <a:xfrm>
            <a:off x="3555491" y="4820922"/>
            <a:ext cx="1711452" cy="553998"/>
          </a:xfrm>
          <a:prstGeom prst="rect">
            <a:avLst/>
          </a:prstGeom>
          <a:noFill/>
        </p:spPr>
        <p:txBody>
          <a:bodyPr wrap="square" rtlCol="0">
            <a:spAutoFit/>
          </a:bodyPr>
          <a:lstStyle/>
          <a:p>
            <a:r>
              <a:rPr lang="en-US" sz="1000" i="1">
                <a:latin typeface="Arial" panose="020B0604020202020204" pitchFamily="34" charset="0"/>
                <a:cs typeface="Arial" panose="020B0604020202020204" pitchFamily="34" charset="0"/>
              </a:rPr>
              <a:t>Teaching, writing, producing and delivering education </a:t>
            </a:r>
            <a:endParaRPr lang="en-US" sz="100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26F614F-5827-B846-872F-0AEACD0123C0}"/>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6" name="TextBox 15">
            <a:extLst>
              <a:ext uri="{FF2B5EF4-FFF2-40B4-BE49-F238E27FC236}">
                <a16:creationId xmlns:a16="http://schemas.microsoft.com/office/drawing/2014/main" id="{A805A0A5-5E33-9741-9FEF-8B3526B41170}"/>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12 of 13</a:t>
            </a:r>
          </a:p>
        </p:txBody>
      </p:sp>
    </p:spTree>
    <p:extLst>
      <p:ext uri="{BB962C8B-B14F-4D97-AF65-F5344CB8AC3E}">
        <p14:creationId xmlns:p14="http://schemas.microsoft.com/office/powerpoint/2010/main" val="1618457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FFBAC0EC-339C-3340-A8DF-F131601D58BC}"/>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b="1">
                <a:solidFill>
                  <a:srgbClr val="8EB83D"/>
                </a:solidFill>
                <a:latin typeface="Georgia" panose="02040502050405020303" pitchFamily="18" charset="0"/>
              </a:rPr>
              <a:t>How Do We Identify and Mitigate Relevant Financial Relationships? </a:t>
            </a:r>
          </a:p>
          <a:p>
            <a:endParaRPr lang="en-US" sz="2600" b="1">
              <a:solidFill>
                <a:srgbClr val="C0564C"/>
              </a:solidFill>
              <a:latin typeface="Georgia" panose="02040502050405020303" pitchFamily="18" charset="0"/>
            </a:endParaRPr>
          </a:p>
          <a:p>
            <a:r>
              <a:rPr lang="en-US" sz="2000" b="1">
                <a:solidFill>
                  <a:srgbClr val="8EB83D"/>
                </a:solidFill>
                <a:latin typeface="Georgia" panose="02040502050405020303" pitchFamily="18" charset="0"/>
              </a:rPr>
              <a:t>Disclose to learners</a:t>
            </a:r>
            <a:endParaRPr lang="en-US" sz="2000">
              <a:solidFill>
                <a:srgbClr val="8EB83D"/>
              </a:solidFill>
              <a:latin typeface="Georgia" panose="02040502050405020303" pitchFamily="18" charset="0"/>
            </a:endParaRPr>
          </a:p>
        </p:txBody>
      </p:sp>
      <p:sp>
        <p:nvSpPr>
          <p:cNvPr id="18" name="Rounded Rectangle 17">
            <a:extLst>
              <a:ext uri="{FF2B5EF4-FFF2-40B4-BE49-F238E27FC236}">
                <a16:creationId xmlns:a16="http://schemas.microsoft.com/office/drawing/2014/main" id="{4D78089D-CA7E-384A-8D74-02A4851F6DFE}"/>
              </a:ext>
            </a:extLst>
          </p:cNvPr>
          <p:cNvSpPr/>
          <p:nvPr/>
        </p:nvSpPr>
        <p:spPr>
          <a:xfrm>
            <a:off x="544854" y="1655063"/>
            <a:ext cx="11102291" cy="2231137"/>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EE8FF6A-29D3-4C46-ADF1-D20B2BA8EF5D}"/>
              </a:ext>
            </a:extLst>
          </p:cNvPr>
          <p:cNvSpPr txBox="1"/>
          <p:nvPr/>
        </p:nvSpPr>
        <p:spPr>
          <a:xfrm>
            <a:off x="838200" y="1825625"/>
            <a:ext cx="2629915" cy="1323439"/>
          </a:xfrm>
          <a:prstGeom prst="rect">
            <a:avLst/>
          </a:prstGeom>
          <a:noFill/>
        </p:spPr>
        <p:txBody>
          <a:bodyPr wrap="square" rtlCol="0">
            <a:spAutoFit/>
          </a:bodyPr>
          <a:lstStyle/>
          <a:p>
            <a:r>
              <a:rPr lang="en-US" sz="1600" b="1">
                <a:solidFill>
                  <a:srgbClr val="8EB83D"/>
                </a:solidFill>
                <a:latin typeface="Arial" panose="020B0604020202020204" pitchFamily="34" charset="0"/>
                <a:cs typeface="Arial" panose="020B0604020202020204" pitchFamily="34" charset="0"/>
              </a:rPr>
              <a:t>Before learners engage in the accredited CE, disclose all relevant financial relationships to learners. </a:t>
            </a:r>
            <a:endParaRPr lang="en-US" sz="1600">
              <a:solidFill>
                <a:srgbClr val="8EB83D"/>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E78339A-CC18-9C4E-8877-41FC411DBF70}"/>
              </a:ext>
            </a:extLst>
          </p:cNvPr>
          <p:cNvSpPr txBox="1"/>
          <p:nvPr/>
        </p:nvSpPr>
        <p:spPr>
          <a:xfrm>
            <a:off x="3555491" y="1825624"/>
            <a:ext cx="7798309" cy="1954381"/>
          </a:xfrm>
          <a:prstGeom prst="rect">
            <a:avLst/>
          </a:prstGeom>
          <a:noFill/>
        </p:spPr>
        <p:txBody>
          <a:bodyPr wrap="square" rtlCol="0">
            <a:spAutoFit/>
          </a:bodyPr>
          <a:lstStyle/>
          <a:p>
            <a:pPr>
              <a:spcAft>
                <a:spcPts val="600"/>
              </a:spcAft>
            </a:pPr>
            <a:r>
              <a:rPr lang="en-US" sz="1600">
                <a:latin typeface="Arial" panose="020B0604020202020204" pitchFamily="34" charset="0"/>
                <a:cs typeface="Arial" panose="020B0604020202020204" pitchFamily="34" charset="0"/>
              </a:rPr>
              <a:t>Disclosure to learners includes: </a:t>
            </a:r>
          </a:p>
          <a:p>
            <a:pPr>
              <a:spcAft>
                <a:spcPts val="600"/>
              </a:spcAft>
            </a:pPr>
            <a:r>
              <a:rPr lang="en-US" sz="1600" b="1">
                <a:latin typeface="Arial" panose="020B0604020202020204" pitchFamily="34" charset="0"/>
                <a:cs typeface="Arial" panose="020B0604020202020204" pitchFamily="34" charset="0"/>
              </a:rPr>
              <a:t>The names of the individuals with relevant financial relationships.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The names of the ineligible companies with which they have relationships.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The nature of the relationships.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 A statement that all relevant financial relationships have been mitigated.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The absence of relevant financial relationships (if applicable). </a:t>
            </a:r>
            <a:endParaRPr lang="en-US" sz="16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80368C1-29F7-D843-B58A-B387FB550A7E}"/>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8" name="TextBox 7">
            <a:extLst>
              <a:ext uri="{FF2B5EF4-FFF2-40B4-BE49-F238E27FC236}">
                <a16:creationId xmlns:a16="http://schemas.microsoft.com/office/drawing/2014/main" id="{55AC4B2E-6E82-A84C-936E-40F0B416BE3A}"/>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13 of 13</a:t>
            </a:r>
          </a:p>
        </p:txBody>
      </p:sp>
    </p:spTree>
    <p:extLst>
      <p:ext uri="{BB962C8B-B14F-4D97-AF65-F5344CB8AC3E}">
        <p14:creationId xmlns:p14="http://schemas.microsoft.com/office/powerpoint/2010/main" val="1175127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97D975E-DB14-6A4D-B6C5-3233A27F96D4}"/>
              </a:ext>
            </a:extLst>
          </p:cNvPr>
          <p:cNvSpPr>
            <a:spLocks noGrp="1"/>
          </p:cNvSpPr>
          <p:nvPr>
            <p:ph idx="1"/>
          </p:nvPr>
        </p:nvSpPr>
        <p:spPr/>
        <p:txBody>
          <a:bodyPr>
            <a:normAutofit/>
          </a:bodyPr>
          <a:lstStyle/>
          <a:p>
            <a:pPr marL="0" indent="0">
              <a:buNone/>
            </a:pPr>
            <a:r>
              <a:rPr lang="en-US" sz="1600">
                <a:latin typeface="Arial" panose="020B0604020202020204" pitchFamily="34" charset="0"/>
                <a:cs typeface="Arial" panose="020B0604020202020204" pitchFamily="34" charset="0"/>
              </a:rPr>
              <a:t>This resource for accredited continuing education providers is the product of the Working Group, </a:t>
            </a:r>
            <a:r>
              <a:rPr lang="en-US" sz="1600" i="1">
                <a:latin typeface="Arial" panose="020B0604020202020204" pitchFamily="34" charset="0"/>
                <a:cs typeface="Arial" panose="020B0604020202020204" pitchFamily="34" charset="0"/>
              </a:rPr>
              <a:t>Applying Standards for Integrity &amp; Independence in Academic CPD: Successful Frontline Management, </a:t>
            </a:r>
            <a:r>
              <a:rPr lang="en-US" sz="1600">
                <a:latin typeface="Arial" panose="020B0604020202020204" pitchFamily="34" charset="0"/>
                <a:cs typeface="Arial" panose="020B0604020202020204" pitchFamily="34" charset="0"/>
              </a:rPr>
              <a:t>from the ACCME 2021 Meeting. </a:t>
            </a:r>
          </a:p>
          <a:p>
            <a:pPr marL="0" indent="0">
              <a:buNone/>
            </a:pPr>
            <a:r>
              <a:rPr lang="en-US" sz="1600">
                <a:latin typeface="Arial" panose="020B0604020202020204" pitchFamily="34" charset="0"/>
                <a:cs typeface="Arial" panose="020B0604020202020204" pitchFamily="34" charset="0"/>
              </a:rPr>
              <a:t>We thank the members of the Working Group for their contributions. </a:t>
            </a:r>
          </a:p>
          <a:p>
            <a:pPr marL="0" indent="0">
              <a:buNone/>
            </a:pPr>
            <a:endParaRPr lang="en-US" sz="160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BD9760E-D64E-C34A-891C-BA3041AD5F10}"/>
              </a:ext>
            </a:extLst>
          </p:cNvPr>
          <p:cNvSpPr txBox="1"/>
          <p:nvPr/>
        </p:nvSpPr>
        <p:spPr>
          <a:xfrm>
            <a:off x="3331464" y="3262630"/>
            <a:ext cx="2209800" cy="1323439"/>
          </a:xfrm>
          <a:prstGeom prst="rect">
            <a:avLst/>
          </a:prstGeom>
          <a:noFill/>
        </p:spPr>
        <p:txBody>
          <a:bodyPr wrap="square">
            <a:spAutoFit/>
          </a:bodyPr>
          <a:lstStyle/>
          <a:p>
            <a:r>
              <a:rPr lang="en-US" sz="1600" b="1">
                <a:solidFill>
                  <a:srgbClr val="221E1F"/>
                </a:solidFill>
                <a:effectLst/>
                <a:latin typeface="Arial" panose="020B0604020202020204" pitchFamily="34" charset="0"/>
              </a:rPr>
              <a:t>Facilitators </a:t>
            </a:r>
            <a:endParaRPr lang="en-US" sz="1600">
              <a:solidFill>
                <a:srgbClr val="221E1F"/>
              </a:solidFill>
              <a:effectLst/>
              <a:latin typeface="Arial" panose="020B0604020202020204" pitchFamily="34" charset="0"/>
            </a:endParaRPr>
          </a:p>
          <a:p>
            <a:r>
              <a:rPr lang="en-US" sz="1600">
                <a:solidFill>
                  <a:srgbClr val="221E1F"/>
                </a:solidFill>
                <a:effectLst/>
                <a:latin typeface="Arial" panose="020B0604020202020204" pitchFamily="34" charset="0"/>
              </a:rPr>
              <a:t>Barbara Anderson </a:t>
            </a:r>
          </a:p>
          <a:p>
            <a:r>
              <a:rPr lang="en-US" sz="1600">
                <a:solidFill>
                  <a:srgbClr val="221E1F"/>
                </a:solidFill>
                <a:effectLst/>
                <a:latin typeface="Arial" panose="020B0604020202020204" pitchFamily="34" charset="0"/>
              </a:rPr>
              <a:t>Kim Denny </a:t>
            </a:r>
          </a:p>
          <a:p>
            <a:r>
              <a:rPr lang="en-US" sz="1600">
                <a:solidFill>
                  <a:srgbClr val="221E1F"/>
                </a:solidFill>
                <a:effectLst/>
                <a:latin typeface="Arial" panose="020B0604020202020204" pitchFamily="34" charset="0"/>
              </a:rPr>
              <a:t>Dimitra </a:t>
            </a:r>
            <a:r>
              <a:rPr lang="en-US" sz="1600" err="1">
                <a:solidFill>
                  <a:srgbClr val="221E1F"/>
                </a:solidFill>
                <a:effectLst/>
                <a:latin typeface="Arial" panose="020B0604020202020204" pitchFamily="34" charset="0"/>
              </a:rPr>
              <a:t>Travlos</a:t>
            </a:r>
            <a:r>
              <a:rPr lang="en-US" sz="1600">
                <a:solidFill>
                  <a:srgbClr val="221E1F"/>
                </a:solidFill>
                <a:effectLst/>
                <a:latin typeface="Arial" panose="020B0604020202020204" pitchFamily="34" charset="0"/>
              </a:rPr>
              <a:t> </a:t>
            </a:r>
          </a:p>
          <a:p>
            <a:r>
              <a:rPr lang="en-US" sz="1600">
                <a:solidFill>
                  <a:srgbClr val="221E1F"/>
                </a:solidFill>
                <a:effectLst/>
                <a:latin typeface="Arial" panose="020B0604020202020204" pitchFamily="34" charset="0"/>
              </a:rPr>
              <a:t>Elizabeth Ward </a:t>
            </a:r>
          </a:p>
        </p:txBody>
      </p:sp>
      <p:sp>
        <p:nvSpPr>
          <p:cNvPr id="11" name="TextBox 10">
            <a:extLst>
              <a:ext uri="{FF2B5EF4-FFF2-40B4-BE49-F238E27FC236}">
                <a16:creationId xmlns:a16="http://schemas.microsoft.com/office/drawing/2014/main" id="{33283031-D352-F844-8808-F46824C2E17D}"/>
              </a:ext>
            </a:extLst>
          </p:cNvPr>
          <p:cNvSpPr txBox="1"/>
          <p:nvPr/>
        </p:nvSpPr>
        <p:spPr>
          <a:xfrm>
            <a:off x="5721096" y="3262630"/>
            <a:ext cx="4011168" cy="2308324"/>
          </a:xfrm>
          <a:prstGeom prst="rect">
            <a:avLst/>
          </a:prstGeom>
          <a:noFill/>
        </p:spPr>
        <p:txBody>
          <a:bodyPr wrap="square">
            <a:spAutoFit/>
          </a:bodyPr>
          <a:lstStyle/>
          <a:p>
            <a:r>
              <a:rPr lang="en-US" sz="1600" b="1">
                <a:latin typeface="Arial" panose="020B0604020202020204" pitchFamily="34" charset="0"/>
                <a:cs typeface="Arial" panose="020B0604020202020204" pitchFamily="34" charset="0"/>
              </a:rPr>
              <a:t>Members </a:t>
            </a:r>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Stacy Atkinson </a:t>
            </a:r>
          </a:p>
          <a:p>
            <a:r>
              <a:rPr lang="en-US" sz="1600">
                <a:latin typeface="Arial" panose="020B0604020202020204" pitchFamily="34" charset="0"/>
                <a:cs typeface="Arial" panose="020B0604020202020204" pitchFamily="34" charset="0"/>
              </a:rPr>
              <a:t>Nikki Berry </a:t>
            </a:r>
          </a:p>
          <a:p>
            <a:r>
              <a:rPr lang="en-US" sz="1600">
                <a:latin typeface="Arial" panose="020B0604020202020204" pitchFamily="34" charset="0"/>
                <a:cs typeface="Arial" panose="020B0604020202020204" pitchFamily="34" charset="0"/>
              </a:rPr>
              <a:t>Nicole </a:t>
            </a:r>
            <a:r>
              <a:rPr lang="en-US" sz="1600" err="1">
                <a:latin typeface="Arial" panose="020B0604020202020204" pitchFamily="34" charset="0"/>
                <a:cs typeface="Arial" panose="020B0604020202020204" pitchFamily="34" charset="0"/>
              </a:rPr>
              <a:t>Brenson</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Sandy </a:t>
            </a:r>
            <a:r>
              <a:rPr lang="en-US" sz="1600" err="1">
                <a:latin typeface="Arial" panose="020B0604020202020204" pitchFamily="34" charset="0"/>
                <a:cs typeface="Arial" panose="020B0604020202020204" pitchFamily="34" charset="0"/>
              </a:rPr>
              <a:t>Deeba</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Kim </a:t>
            </a:r>
            <a:r>
              <a:rPr lang="en-US" sz="1600" err="1">
                <a:latin typeface="Arial" panose="020B0604020202020204" pitchFamily="34" charset="0"/>
                <a:cs typeface="Arial" panose="020B0604020202020204" pitchFamily="34" charset="0"/>
              </a:rPr>
              <a:t>DuQue</a:t>
            </a:r>
            <a:r>
              <a:rPr lang="en-US" sz="1600">
                <a:latin typeface="Arial" panose="020B0604020202020204" pitchFamily="34" charset="0"/>
                <a:cs typeface="Arial" panose="020B0604020202020204" pitchFamily="34" charset="0"/>
              </a:rPr>
              <a:t> </a:t>
            </a:r>
            <a:r>
              <a:rPr lang="en-US" sz="1600" err="1">
                <a:latin typeface="Arial" panose="020B0604020202020204" pitchFamily="34" charset="0"/>
                <a:cs typeface="Arial" panose="020B0604020202020204" pitchFamily="34" charset="0"/>
              </a:rPr>
              <a:t>Urdialez</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Janet </a:t>
            </a:r>
            <a:r>
              <a:rPr lang="en-US" sz="1600" err="1">
                <a:latin typeface="Arial" panose="020B0604020202020204" pitchFamily="34" charset="0"/>
                <a:cs typeface="Arial" panose="020B0604020202020204" pitchFamily="34" charset="0"/>
              </a:rPr>
              <a:t>Harszlak</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Lynn Hawk </a:t>
            </a:r>
          </a:p>
          <a:p>
            <a:r>
              <a:rPr lang="en-US" sz="1600">
                <a:latin typeface="Arial" panose="020B0604020202020204" pitchFamily="34" charset="0"/>
                <a:cs typeface="Arial" panose="020B0604020202020204" pitchFamily="34" charset="0"/>
              </a:rPr>
              <a:t>Dorothy Lane </a:t>
            </a:r>
          </a:p>
        </p:txBody>
      </p:sp>
      <p:sp>
        <p:nvSpPr>
          <p:cNvPr id="12" name="TextBox 11">
            <a:extLst>
              <a:ext uri="{FF2B5EF4-FFF2-40B4-BE49-F238E27FC236}">
                <a16:creationId xmlns:a16="http://schemas.microsoft.com/office/drawing/2014/main" id="{015E039F-F2A8-6647-93B6-C513AF6708CC}"/>
              </a:ext>
            </a:extLst>
          </p:cNvPr>
          <p:cNvSpPr txBox="1"/>
          <p:nvPr/>
        </p:nvSpPr>
        <p:spPr>
          <a:xfrm>
            <a:off x="8159496" y="3262630"/>
            <a:ext cx="4011168" cy="2062103"/>
          </a:xfrm>
          <a:prstGeom prst="rect">
            <a:avLst/>
          </a:prstGeom>
          <a:noFill/>
        </p:spPr>
        <p:txBody>
          <a:bodyPr wrap="square">
            <a:spAutoFit/>
          </a:bodyPr>
          <a:lstStyle/>
          <a:p>
            <a:r>
              <a:rPr lang="en-US" sz="1600" b="1">
                <a:latin typeface="Arial" panose="020B0604020202020204" pitchFamily="34" charset="0"/>
                <a:cs typeface="Arial" panose="020B0604020202020204" pitchFamily="34" charset="0"/>
              </a:rPr>
              <a:t> </a:t>
            </a:r>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TJ Moore </a:t>
            </a:r>
          </a:p>
          <a:p>
            <a:r>
              <a:rPr lang="en-US" sz="1600">
                <a:latin typeface="Arial" panose="020B0604020202020204" pitchFamily="34" charset="0"/>
                <a:cs typeface="Arial" panose="020B0604020202020204" pitchFamily="34" charset="0"/>
              </a:rPr>
              <a:t>Julie </a:t>
            </a:r>
            <a:r>
              <a:rPr lang="en-US" sz="1600" err="1">
                <a:latin typeface="Arial" panose="020B0604020202020204" pitchFamily="34" charset="0"/>
                <a:cs typeface="Arial" panose="020B0604020202020204" pitchFamily="34" charset="0"/>
              </a:rPr>
              <a:t>ReBeau</a:t>
            </a:r>
            <a:r>
              <a:rPr lang="en-US" sz="1600">
                <a:latin typeface="Arial" panose="020B0604020202020204" pitchFamily="34" charset="0"/>
                <a:cs typeface="Arial" panose="020B0604020202020204" pitchFamily="34" charset="0"/>
              </a:rPr>
              <a:t> </a:t>
            </a:r>
          </a:p>
          <a:p>
            <a:r>
              <a:rPr lang="en-US" sz="1600">
                <a:latin typeface="Arial" panose="020B0604020202020204" pitchFamily="34" charset="0"/>
                <a:cs typeface="Arial" panose="020B0604020202020204" pitchFamily="34" charset="0"/>
              </a:rPr>
              <a:t>Sarah Ryan </a:t>
            </a:r>
          </a:p>
          <a:p>
            <a:r>
              <a:rPr lang="en-US" sz="1600">
                <a:latin typeface="Arial" panose="020B0604020202020204" pitchFamily="34" charset="0"/>
                <a:cs typeface="Arial" panose="020B0604020202020204" pitchFamily="34" charset="0"/>
              </a:rPr>
              <a:t>Erin Schwarz </a:t>
            </a:r>
          </a:p>
          <a:p>
            <a:r>
              <a:rPr lang="en-US" sz="1600">
                <a:latin typeface="Arial" panose="020B0604020202020204" pitchFamily="34" charset="0"/>
                <a:cs typeface="Arial" panose="020B0604020202020204" pitchFamily="34" charset="0"/>
              </a:rPr>
              <a:t>Ashley Thibodeaux </a:t>
            </a:r>
          </a:p>
          <a:p>
            <a:r>
              <a:rPr lang="en-US" sz="1600">
                <a:latin typeface="Arial" panose="020B0604020202020204" pitchFamily="34" charset="0"/>
                <a:cs typeface="Arial" panose="020B0604020202020204" pitchFamily="34" charset="0"/>
              </a:rPr>
              <a:t>Michelle Yoder </a:t>
            </a:r>
          </a:p>
          <a:p>
            <a:r>
              <a:rPr lang="en-US" sz="1600">
                <a:latin typeface="Arial" panose="020B0604020202020204" pitchFamily="34" charset="0"/>
                <a:cs typeface="Arial" panose="020B0604020202020204" pitchFamily="34" charset="0"/>
              </a:rPr>
              <a:t>Andrea Zimmerman </a:t>
            </a:r>
          </a:p>
        </p:txBody>
      </p:sp>
      <p:pic>
        <p:nvPicPr>
          <p:cNvPr id="3" name="Picture 2" descr="Logo&#10;&#10;Description automatically generated">
            <a:extLst>
              <a:ext uri="{FF2B5EF4-FFF2-40B4-BE49-F238E27FC236}">
                <a16:creationId xmlns:a16="http://schemas.microsoft.com/office/drawing/2014/main" id="{7575D4D7-6EF9-EA43-BD8B-80E44D9A7DD7}"/>
              </a:ext>
            </a:extLst>
          </p:cNvPr>
          <p:cNvPicPr>
            <a:picLocks noChangeAspect="1"/>
          </p:cNvPicPr>
          <p:nvPr/>
        </p:nvPicPr>
        <p:blipFill rotWithShape="1">
          <a:blip r:embed="rId2"/>
          <a:srcRect l="30666" t="33402" r="28578" b="35417"/>
          <a:stretch/>
        </p:blipFill>
        <p:spPr>
          <a:xfrm>
            <a:off x="838201" y="3262630"/>
            <a:ext cx="1828800" cy="1399147"/>
          </a:xfrm>
          <a:prstGeom prst="rect">
            <a:avLst/>
          </a:prstGeom>
        </p:spPr>
      </p:pic>
      <p:sp>
        <p:nvSpPr>
          <p:cNvPr id="9" name="TextBox 8">
            <a:extLst>
              <a:ext uri="{FF2B5EF4-FFF2-40B4-BE49-F238E27FC236}">
                <a16:creationId xmlns:a16="http://schemas.microsoft.com/office/drawing/2014/main" id="{A8D5488F-B406-5F45-AADD-D0B29D7C7A63}"/>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3" name="TextBox 12">
            <a:extLst>
              <a:ext uri="{FF2B5EF4-FFF2-40B4-BE49-F238E27FC236}">
                <a16:creationId xmlns:a16="http://schemas.microsoft.com/office/drawing/2014/main" id="{073D8A80-9C02-0948-BA46-7DC08FA2D83B}"/>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2 of 13</a:t>
            </a:r>
          </a:p>
        </p:txBody>
      </p:sp>
    </p:spTree>
    <p:extLst>
      <p:ext uri="{BB962C8B-B14F-4D97-AF65-F5344CB8AC3E}">
        <p14:creationId xmlns:p14="http://schemas.microsoft.com/office/powerpoint/2010/main" val="1316279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extLst>
              <a:ext uri="{FF2B5EF4-FFF2-40B4-BE49-F238E27FC236}">
                <a16:creationId xmlns:a16="http://schemas.microsoft.com/office/drawing/2014/main" id="{F55E44C9-AC8D-0B48-94F4-DFED3F15FD17}"/>
              </a:ext>
            </a:extLst>
          </p:cNvPr>
          <p:cNvSpPr/>
          <p:nvPr/>
        </p:nvSpPr>
        <p:spPr>
          <a:xfrm>
            <a:off x="544854" y="1472184"/>
            <a:ext cx="11102291" cy="4669536"/>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34B211-F76A-684B-BF1B-F39544EF234A}"/>
              </a:ext>
            </a:extLst>
          </p:cNvPr>
          <p:cNvSpPr>
            <a:spLocks noGrp="1"/>
          </p:cNvSpPr>
          <p:nvPr>
            <p:ph type="title"/>
          </p:nvPr>
        </p:nvSpPr>
        <p:spPr>
          <a:xfrm>
            <a:off x="838199" y="365125"/>
            <a:ext cx="11622025" cy="1325563"/>
          </a:xfrm>
        </p:spPr>
        <p:txBody>
          <a:bodyPr>
            <a:normAutofit/>
          </a:bodyPr>
          <a:lstStyle/>
          <a:p>
            <a:r>
              <a:rPr lang="en-US" sz="2800" b="1">
                <a:solidFill>
                  <a:srgbClr val="0398A7"/>
                </a:solidFill>
                <a:latin typeface="Georgia" panose="02040502050405020303" pitchFamily="18" charset="0"/>
              </a:rPr>
              <a:t>What Is The Process To Ensure Independence From Commercial Influence In Accredited Continuing Education?</a:t>
            </a:r>
            <a:endParaRPr lang="en-US" sz="2800">
              <a:solidFill>
                <a:srgbClr val="0398A7"/>
              </a:solidFill>
              <a:latin typeface="Georgia" panose="02040502050405020303" pitchFamily="18" charset="0"/>
            </a:endParaRPr>
          </a:p>
        </p:txBody>
      </p:sp>
      <p:pic>
        <p:nvPicPr>
          <p:cNvPr id="12" name="Content Placeholder 11" descr="Shape&#10;&#10;Description automatically generated">
            <a:extLst>
              <a:ext uri="{FF2B5EF4-FFF2-40B4-BE49-F238E27FC236}">
                <a16:creationId xmlns:a16="http://schemas.microsoft.com/office/drawing/2014/main" id="{B8074837-9918-0945-B583-D815778BE314}"/>
              </a:ext>
            </a:extLst>
          </p:cNvPr>
          <p:cNvPicPr>
            <a:picLocks noGrp="1" noChangeAspect="1"/>
          </p:cNvPicPr>
          <p:nvPr>
            <p:ph idx="1"/>
          </p:nvPr>
        </p:nvPicPr>
        <p:blipFill>
          <a:blip r:embed="rId2"/>
          <a:stretch>
            <a:fillRect/>
          </a:stretch>
        </p:blipFill>
        <p:spPr>
          <a:xfrm>
            <a:off x="987552" y="1448169"/>
            <a:ext cx="1189334" cy="1205761"/>
          </a:xfrm>
        </p:spPr>
      </p:pic>
      <p:sp>
        <p:nvSpPr>
          <p:cNvPr id="5" name="TextBox 4">
            <a:extLst>
              <a:ext uri="{FF2B5EF4-FFF2-40B4-BE49-F238E27FC236}">
                <a16:creationId xmlns:a16="http://schemas.microsoft.com/office/drawing/2014/main" id="{AC47E98B-E1E7-C040-BE0B-6DBC861231FD}"/>
              </a:ext>
            </a:extLst>
          </p:cNvPr>
          <p:cNvSpPr txBox="1"/>
          <p:nvPr/>
        </p:nvSpPr>
        <p:spPr>
          <a:xfrm>
            <a:off x="2260032" y="1642745"/>
            <a:ext cx="8184220" cy="830997"/>
          </a:xfrm>
          <a:prstGeom prst="rect">
            <a:avLst/>
          </a:prstGeom>
          <a:noFill/>
        </p:spPr>
        <p:txBody>
          <a:bodyPr wrap="square" lIns="91440" tIns="45720" rIns="91440" bIns="45720" rtlCol="0" anchor="t">
            <a:spAutoFit/>
          </a:bodyPr>
          <a:lstStyle/>
          <a:p>
            <a:r>
              <a:rPr lang="en-US" sz="1600" b="1" dirty="0">
                <a:solidFill>
                  <a:srgbClr val="0398A7"/>
                </a:solidFill>
                <a:latin typeface="Arial"/>
                <a:cs typeface="Arial"/>
              </a:rPr>
              <a:t>Collect information about financial relationships </a:t>
            </a:r>
            <a:endParaRPr lang="en-US" sz="1600" dirty="0">
              <a:solidFill>
                <a:srgbClr val="0398A7"/>
              </a:solidFill>
              <a:latin typeface="Arial"/>
              <a:cs typeface="Arial"/>
            </a:endParaRPr>
          </a:p>
          <a:p>
            <a:r>
              <a:rPr lang="en-US" sz="1600" dirty="0">
                <a:latin typeface="Arial"/>
                <a:cs typeface="Arial"/>
              </a:rPr>
              <a:t>We ask those who may have a role in controlling the CE content to disclose all financial relationships they have had over the past 24 months with </a:t>
            </a:r>
            <a:r>
              <a:rPr lang="en-US" sz="1600" i="1" dirty="0">
                <a:latin typeface="Arial"/>
                <a:cs typeface="Arial"/>
              </a:rPr>
              <a:t>ineligible companies</a:t>
            </a:r>
          </a:p>
        </p:txBody>
      </p:sp>
      <p:sp>
        <p:nvSpPr>
          <p:cNvPr id="8" name="TextBox 7">
            <a:extLst>
              <a:ext uri="{FF2B5EF4-FFF2-40B4-BE49-F238E27FC236}">
                <a16:creationId xmlns:a16="http://schemas.microsoft.com/office/drawing/2014/main" id="{4B00A8A9-B3DD-CA45-A6EE-2354086EC57D}"/>
              </a:ext>
            </a:extLst>
          </p:cNvPr>
          <p:cNvSpPr txBox="1"/>
          <p:nvPr/>
        </p:nvSpPr>
        <p:spPr>
          <a:xfrm>
            <a:off x="2260032" y="2653930"/>
            <a:ext cx="8023920" cy="830997"/>
          </a:xfrm>
          <a:prstGeom prst="rect">
            <a:avLst/>
          </a:prstGeom>
          <a:noFill/>
        </p:spPr>
        <p:txBody>
          <a:bodyPr wrap="square" rtlCol="0">
            <a:spAutoFit/>
          </a:bodyPr>
          <a:lstStyle/>
          <a:p>
            <a:r>
              <a:rPr lang="en-US" sz="1600" b="1">
                <a:solidFill>
                  <a:srgbClr val="A57BAE"/>
                </a:solidFill>
                <a:latin typeface="Arial" panose="020B0604020202020204" pitchFamily="34" charset="0"/>
                <a:cs typeface="Arial" panose="020B0604020202020204" pitchFamily="34" charset="0"/>
              </a:rPr>
              <a:t>Exclude owners or employees of ineligible companies</a:t>
            </a:r>
            <a:endParaRPr lang="en-US" sz="1600">
              <a:solidFill>
                <a:srgbClr val="A57BAE"/>
              </a:solidFill>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With a few exceptions, we exclude owners or employees of ineligible companies because their opportunity to insert commercial bias cannot be mitigated.</a:t>
            </a:r>
          </a:p>
        </p:txBody>
      </p:sp>
      <p:sp>
        <p:nvSpPr>
          <p:cNvPr id="9" name="TextBox 8">
            <a:extLst>
              <a:ext uri="{FF2B5EF4-FFF2-40B4-BE49-F238E27FC236}">
                <a16:creationId xmlns:a16="http://schemas.microsoft.com/office/drawing/2014/main" id="{02C47902-35EB-084F-A3F1-1CCFD1EE440A}"/>
              </a:ext>
            </a:extLst>
          </p:cNvPr>
          <p:cNvSpPr txBox="1"/>
          <p:nvPr/>
        </p:nvSpPr>
        <p:spPr>
          <a:xfrm>
            <a:off x="2260032" y="3665115"/>
            <a:ext cx="8023920" cy="1077218"/>
          </a:xfrm>
          <a:prstGeom prst="rect">
            <a:avLst/>
          </a:prstGeom>
          <a:noFill/>
        </p:spPr>
        <p:txBody>
          <a:bodyPr wrap="square" rtlCol="0">
            <a:spAutoFit/>
          </a:bodyPr>
          <a:lstStyle/>
          <a:p>
            <a:r>
              <a:rPr lang="en-US" sz="1600" b="1">
                <a:solidFill>
                  <a:srgbClr val="C0564C"/>
                </a:solidFill>
                <a:latin typeface="Arial" panose="020B0604020202020204" pitchFamily="34" charset="0"/>
                <a:cs typeface="Arial" panose="020B0604020202020204" pitchFamily="34" charset="0"/>
              </a:rPr>
              <a:t>Identify and mitigate relevant financial relationships</a:t>
            </a:r>
            <a:endParaRPr lang="en-US" sz="1600">
              <a:solidFill>
                <a:srgbClr val="C0564C"/>
              </a:solidFill>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We determine which financial relationships might allow control of CE content related to the business lines or products of an ineligible company and take steps to prevent the insertion of bias towards commercial products or services. </a:t>
            </a:r>
          </a:p>
        </p:txBody>
      </p:sp>
      <p:sp>
        <p:nvSpPr>
          <p:cNvPr id="10" name="TextBox 9">
            <a:extLst>
              <a:ext uri="{FF2B5EF4-FFF2-40B4-BE49-F238E27FC236}">
                <a16:creationId xmlns:a16="http://schemas.microsoft.com/office/drawing/2014/main" id="{7BFA6526-D7D4-E142-B52B-9386BD61F9F7}"/>
              </a:ext>
            </a:extLst>
          </p:cNvPr>
          <p:cNvSpPr txBox="1"/>
          <p:nvPr/>
        </p:nvSpPr>
        <p:spPr>
          <a:xfrm>
            <a:off x="2263080" y="4922520"/>
            <a:ext cx="8023920" cy="1077218"/>
          </a:xfrm>
          <a:prstGeom prst="rect">
            <a:avLst/>
          </a:prstGeom>
          <a:noFill/>
        </p:spPr>
        <p:txBody>
          <a:bodyPr wrap="square" rtlCol="0">
            <a:spAutoFit/>
          </a:bodyPr>
          <a:lstStyle/>
          <a:p>
            <a:r>
              <a:rPr lang="en-US" sz="1600" b="1">
                <a:solidFill>
                  <a:srgbClr val="8EB83D"/>
                </a:solidFill>
                <a:latin typeface="Arial" panose="020B0604020202020204" pitchFamily="34" charset="0"/>
                <a:cs typeface="Arial" panose="020B0604020202020204" pitchFamily="34" charset="0"/>
              </a:rPr>
              <a:t>Disclose all relevant financial relationships to learners</a:t>
            </a:r>
            <a:endParaRPr lang="en-US" sz="1600">
              <a:solidFill>
                <a:srgbClr val="8EB83D"/>
              </a:solidFill>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We provide transparency to learners by informing them—prior to the CE activity—of the presence or absence of relevant financial relationships for all who were in control of the CE content, and that those relevant financial relationships were mitigated. </a:t>
            </a:r>
          </a:p>
        </p:txBody>
      </p:sp>
      <p:pic>
        <p:nvPicPr>
          <p:cNvPr id="15" name="Content Placeholder 11">
            <a:extLst>
              <a:ext uri="{FF2B5EF4-FFF2-40B4-BE49-F238E27FC236}">
                <a16:creationId xmlns:a16="http://schemas.microsoft.com/office/drawing/2014/main" id="{8DD5B607-B7AC-C846-841B-8137344BE2DF}"/>
              </a:ext>
            </a:extLst>
          </p:cNvPr>
          <p:cNvPicPr>
            <a:picLocks noChangeAspect="1"/>
          </p:cNvPicPr>
          <p:nvPr/>
        </p:nvPicPr>
        <p:blipFill>
          <a:blip r:embed="rId3"/>
          <a:srcRect/>
          <a:stretch/>
        </p:blipFill>
        <p:spPr>
          <a:xfrm>
            <a:off x="987552" y="4764393"/>
            <a:ext cx="1189333" cy="1205761"/>
          </a:xfrm>
          <a:prstGeom prst="rect">
            <a:avLst/>
          </a:prstGeom>
        </p:spPr>
      </p:pic>
      <p:pic>
        <p:nvPicPr>
          <p:cNvPr id="16" name="Content Placeholder 11">
            <a:extLst>
              <a:ext uri="{FF2B5EF4-FFF2-40B4-BE49-F238E27FC236}">
                <a16:creationId xmlns:a16="http://schemas.microsoft.com/office/drawing/2014/main" id="{23C4C80C-D9F6-AA46-8E7C-AEA433577D0A}"/>
              </a:ext>
            </a:extLst>
          </p:cNvPr>
          <p:cNvPicPr>
            <a:picLocks noChangeAspect="1"/>
          </p:cNvPicPr>
          <p:nvPr/>
        </p:nvPicPr>
        <p:blipFill>
          <a:blip r:embed="rId4"/>
          <a:srcRect/>
          <a:stretch/>
        </p:blipFill>
        <p:spPr>
          <a:xfrm>
            <a:off x="782118" y="3461754"/>
            <a:ext cx="1600200" cy="1600200"/>
          </a:xfrm>
          <a:prstGeom prst="rect">
            <a:avLst/>
          </a:prstGeom>
        </p:spPr>
      </p:pic>
      <p:pic>
        <p:nvPicPr>
          <p:cNvPr id="17" name="Content Placeholder 11">
            <a:extLst>
              <a:ext uri="{FF2B5EF4-FFF2-40B4-BE49-F238E27FC236}">
                <a16:creationId xmlns:a16="http://schemas.microsoft.com/office/drawing/2014/main" id="{64120C3D-6793-EF49-BB2B-77B4FD07DFFB}"/>
              </a:ext>
            </a:extLst>
          </p:cNvPr>
          <p:cNvPicPr>
            <a:picLocks noChangeAspect="1"/>
          </p:cNvPicPr>
          <p:nvPr/>
        </p:nvPicPr>
        <p:blipFill>
          <a:blip r:embed="rId5"/>
          <a:srcRect/>
          <a:stretch/>
        </p:blipFill>
        <p:spPr>
          <a:xfrm>
            <a:off x="987552" y="2553599"/>
            <a:ext cx="1189334" cy="1205716"/>
          </a:xfrm>
          <a:prstGeom prst="rect">
            <a:avLst/>
          </a:prstGeom>
        </p:spPr>
      </p:pic>
      <p:pic>
        <p:nvPicPr>
          <p:cNvPr id="20" name="Content Placeholder 11">
            <a:extLst>
              <a:ext uri="{FF2B5EF4-FFF2-40B4-BE49-F238E27FC236}">
                <a16:creationId xmlns:a16="http://schemas.microsoft.com/office/drawing/2014/main" id="{47647B22-1EED-2C45-8FB8-B6DEF3BBD76A}"/>
              </a:ext>
            </a:extLst>
          </p:cNvPr>
          <p:cNvPicPr>
            <a:picLocks noChangeAspect="1"/>
          </p:cNvPicPr>
          <p:nvPr/>
        </p:nvPicPr>
        <p:blipFill>
          <a:blip r:embed="rId6"/>
          <a:srcRect/>
          <a:stretch/>
        </p:blipFill>
        <p:spPr>
          <a:xfrm>
            <a:off x="10413015" y="1714600"/>
            <a:ext cx="618185" cy="774292"/>
          </a:xfrm>
          <a:prstGeom prst="rect">
            <a:avLst/>
          </a:prstGeom>
        </p:spPr>
      </p:pic>
      <p:pic>
        <p:nvPicPr>
          <p:cNvPr id="21" name="Content Placeholder 11">
            <a:extLst>
              <a:ext uri="{FF2B5EF4-FFF2-40B4-BE49-F238E27FC236}">
                <a16:creationId xmlns:a16="http://schemas.microsoft.com/office/drawing/2014/main" id="{AE00B344-1D10-1E42-99B1-A254DCB8307C}"/>
              </a:ext>
            </a:extLst>
          </p:cNvPr>
          <p:cNvPicPr>
            <a:picLocks noChangeAspect="1"/>
          </p:cNvPicPr>
          <p:nvPr/>
        </p:nvPicPr>
        <p:blipFill>
          <a:blip r:embed="rId7"/>
          <a:srcRect/>
          <a:stretch/>
        </p:blipFill>
        <p:spPr>
          <a:xfrm>
            <a:off x="10406598" y="5076207"/>
            <a:ext cx="631018" cy="769843"/>
          </a:xfrm>
          <a:prstGeom prst="rect">
            <a:avLst/>
          </a:prstGeom>
        </p:spPr>
      </p:pic>
      <p:pic>
        <p:nvPicPr>
          <p:cNvPr id="22" name="Content Placeholder 11">
            <a:extLst>
              <a:ext uri="{FF2B5EF4-FFF2-40B4-BE49-F238E27FC236}">
                <a16:creationId xmlns:a16="http://schemas.microsoft.com/office/drawing/2014/main" id="{0945EB96-1F97-D34C-A1CB-C540AD4B99D0}"/>
              </a:ext>
            </a:extLst>
          </p:cNvPr>
          <p:cNvPicPr>
            <a:picLocks noChangeAspect="1"/>
          </p:cNvPicPr>
          <p:nvPr/>
        </p:nvPicPr>
        <p:blipFill>
          <a:blip r:embed="rId8"/>
          <a:srcRect/>
          <a:stretch/>
        </p:blipFill>
        <p:spPr>
          <a:xfrm>
            <a:off x="10287000" y="3872623"/>
            <a:ext cx="870215" cy="870215"/>
          </a:xfrm>
          <a:prstGeom prst="rect">
            <a:avLst/>
          </a:prstGeom>
        </p:spPr>
      </p:pic>
      <p:pic>
        <p:nvPicPr>
          <p:cNvPr id="23" name="Content Placeholder 11">
            <a:extLst>
              <a:ext uri="{FF2B5EF4-FFF2-40B4-BE49-F238E27FC236}">
                <a16:creationId xmlns:a16="http://schemas.microsoft.com/office/drawing/2014/main" id="{2D4D7D2D-9766-CB49-8077-43305577543F}"/>
              </a:ext>
            </a:extLst>
          </p:cNvPr>
          <p:cNvPicPr>
            <a:picLocks noChangeAspect="1"/>
          </p:cNvPicPr>
          <p:nvPr/>
        </p:nvPicPr>
        <p:blipFill>
          <a:blip r:embed="rId9"/>
          <a:srcRect/>
          <a:stretch/>
        </p:blipFill>
        <p:spPr>
          <a:xfrm>
            <a:off x="10356347" y="2790697"/>
            <a:ext cx="731520" cy="731520"/>
          </a:xfrm>
          <a:prstGeom prst="rect">
            <a:avLst/>
          </a:prstGeom>
        </p:spPr>
      </p:pic>
      <p:sp>
        <p:nvSpPr>
          <p:cNvPr id="3" name="TextBox 2">
            <a:extLst>
              <a:ext uri="{FF2B5EF4-FFF2-40B4-BE49-F238E27FC236}">
                <a16:creationId xmlns:a16="http://schemas.microsoft.com/office/drawing/2014/main" id="{87F1C245-E27C-7F4E-86E6-D09A96123827}"/>
              </a:ext>
            </a:extLst>
          </p:cNvPr>
          <p:cNvSpPr txBox="1"/>
          <p:nvPr/>
        </p:nvSpPr>
        <p:spPr>
          <a:xfrm>
            <a:off x="2235648" y="2359521"/>
            <a:ext cx="7010400" cy="276999"/>
          </a:xfrm>
          <a:prstGeom prst="rect">
            <a:avLst/>
          </a:prstGeom>
          <a:noFill/>
        </p:spPr>
        <p:txBody>
          <a:bodyPr wrap="square" lIns="91440" tIns="45720" rIns="91440" bIns="45720" rtlCol="0" anchor="t">
            <a:spAutoFit/>
          </a:bodyPr>
          <a:lstStyle/>
          <a:p>
            <a:r>
              <a:rPr lang="en-US" sz="1200" dirty="0">
                <a:latin typeface="Arial"/>
                <a:cs typeface="Arial"/>
              </a:rPr>
              <a:t>(drug, device, and other companies ineligible for accreditation; see page 2 for the full definition).</a:t>
            </a:r>
          </a:p>
        </p:txBody>
      </p:sp>
      <p:sp>
        <p:nvSpPr>
          <p:cNvPr id="18" name="TextBox 17">
            <a:extLst>
              <a:ext uri="{FF2B5EF4-FFF2-40B4-BE49-F238E27FC236}">
                <a16:creationId xmlns:a16="http://schemas.microsoft.com/office/drawing/2014/main" id="{E7606CF2-0F16-A54F-AC32-D7DB18D0BC45}"/>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9" name="TextBox 18">
            <a:extLst>
              <a:ext uri="{FF2B5EF4-FFF2-40B4-BE49-F238E27FC236}">
                <a16:creationId xmlns:a16="http://schemas.microsoft.com/office/drawing/2014/main" id="{4870613E-74E3-024D-8A9A-BEF307F738D7}"/>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3 of 13</a:t>
            </a:r>
          </a:p>
        </p:txBody>
      </p:sp>
    </p:spTree>
    <p:extLst>
      <p:ext uri="{BB962C8B-B14F-4D97-AF65-F5344CB8AC3E}">
        <p14:creationId xmlns:p14="http://schemas.microsoft.com/office/powerpoint/2010/main" val="20500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5ABBA29B-DEAD-1C4A-A113-1EBEB55E5773}"/>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Shape&#10;&#10;Description automatically generated">
            <a:extLst>
              <a:ext uri="{FF2B5EF4-FFF2-40B4-BE49-F238E27FC236}">
                <a16:creationId xmlns:a16="http://schemas.microsoft.com/office/drawing/2014/main" id="{F1781514-AA49-204D-A5D2-40F3E41CAA51}"/>
              </a:ext>
            </a:extLst>
          </p:cNvPr>
          <p:cNvPicPr>
            <a:picLocks noGrp="1" noChangeAspect="1"/>
          </p:cNvPicPr>
          <p:nvPr>
            <p:ph idx="1"/>
          </p:nvPr>
        </p:nvPicPr>
        <p:blipFill>
          <a:blip r:embed="rId2"/>
          <a:stretch>
            <a:fillRect/>
          </a:stretch>
        </p:blipFill>
        <p:spPr>
          <a:xfrm>
            <a:off x="925576" y="2561567"/>
            <a:ext cx="4253992" cy="4312748"/>
          </a:xfrm>
        </p:spPr>
      </p:pic>
      <p:sp>
        <p:nvSpPr>
          <p:cNvPr id="2" name="Title 1">
            <a:extLst>
              <a:ext uri="{FF2B5EF4-FFF2-40B4-BE49-F238E27FC236}">
                <a16:creationId xmlns:a16="http://schemas.microsoft.com/office/drawing/2014/main" id="{53692AAE-B26F-9545-9B6D-CCB576E14269}"/>
              </a:ext>
            </a:extLst>
          </p:cNvPr>
          <p:cNvSpPr>
            <a:spLocks noGrp="1"/>
          </p:cNvSpPr>
          <p:nvPr>
            <p:ph type="title"/>
          </p:nvPr>
        </p:nvSpPr>
        <p:spPr/>
        <p:txBody>
          <a:bodyPr>
            <a:normAutofit/>
          </a:bodyPr>
          <a:lstStyle/>
          <a:p>
            <a:r>
              <a:rPr lang="en-US" sz="2800" b="1">
                <a:solidFill>
                  <a:srgbClr val="0398A7"/>
                </a:solidFill>
                <a:latin typeface="Georgia" panose="02040502050405020303" pitchFamily="18" charset="0"/>
                <a:cs typeface="Arial" panose="020B0604020202020204" pitchFamily="34" charset="0"/>
              </a:rPr>
              <a:t>There are educational situations that allow you to skip these steps...</a:t>
            </a:r>
            <a:endParaRPr lang="en-US" sz="2800">
              <a:solidFill>
                <a:srgbClr val="0398A7"/>
              </a:solidFill>
              <a:latin typeface="Georgia" panose="02040502050405020303" pitchFamily="18" charset="0"/>
              <a:cs typeface="Arial" panose="020B0604020202020204" pitchFamily="34" charset="0"/>
            </a:endParaRPr>
          </a:p>
        </p:txBody>
      </p:sp>
      <p:sp>
        <p:nvSpPr>
          <p:cNvPr id="4" name="TextBox 3">
            <a:extLst>
              <a:ext uri="{FF2B5EF4-FFF2-40B4-BE49-F238E27FC236}">
                <a16:creationId xmlns:a16="http://schemas.microsoft.com/office/drawing/2014/main" id="{4B53DF55-C263-4142-9363-5AFE337237AC}"/>
              </a:ext>
            </a:extLst>
          </p:cNvPr>
          <p:cNvSpPr txBox="1"/>
          <p:nvPr/>
        </p:nvSpPr>
        <p:spPr>
          <a:xfrm>
            <a:off x="838200" y="1825625"/>
            <a:ext cx="2590800" cy="2062103"/>
          </a:xfrm>
          <a:prstGeom prst="rect">
            <a:avLst/>
          </a:prstGeom>
          <a:noFill/>
        </p:spPr>
        <p:txBody>
          <a:bodyPr wrap="square" rtlCol="0">
            <a:spAutoFit/>
          </a:bodyPr>
          <a:lstStyle/>
          <a:p>
            <a:r>
              <a:rPr lang="en-US" sz="1600" b="1">
                <a:solidFill>
                  <a:srgbClr val="0398A7"/>
                </a:solidFill>
                <a:latin typeface="Arial" panose="020B0604020202020204" pitchFamily="34" charset="0"/>
                <a:cs typeface="Arial" panose="020B0604020202020204" pitchFamily="34" charset="0"/>
              </a:rPr>
              <a:t>Accredited CE providers do not need to identify, mitigate, or disclose relevant financial relationships for education that meets one or more of these exceptions.</a:t>
            </a:r>
            <a:endParaRPr lang="en-US" sz="1600">
              <a:solidFill>
                <a:srgbClr val="0398A7"/>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45B4856-A6C2-D247-8946-261839E39F57}"/>
              </a:ext>
            </a:extLst>
          </p:cNvPr>
          <p:cNvSpPr txBox="1"/>
          <p:nvPr/>
        </p:nvSpPr>
        <p:spPr>
          <a:xfrm>
            <a:off x="3555491" y="1825624"/>
            <a:ext cx="7710921" cy="2831544"/>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Will the accredited education be non-clinical, such as leadership or communication skills training? </a:t>
            </a:r>
          </a:p>
          <a:p>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Will a learner group be solely in control of content of the accredited education, such as a spontaneous case conversation among peers? </a:t>
            </a:r>
          </a:p>
          <a:p>
            <a:endParaRPr lang="en-US" sz="1600">
              <a:latin typeface="Arial" panose="020B0604020202020204" pitchFamily="34" charset="0"/>
              <a:cs typeface="Arial" panose="020B0604020202020204" pitchFamily="34" charset="0"/>
            </a:endParaRPr>
          </a:p>
          <a:p>
            <a:r>
              <a:rPr lang="en-US" sz="1600">
                <a:latin typeface="Arial" panose="020B0604020202020204" pitchFamily="34" charset="0"/>
                <a:cs typeface="Arial" panose="020B0604020202020204" pitchFamily="34" charset="0"/>
              </a:rPr>
              <a:t>Will this be self-directed education where the learner controls their educational goals and reports on changes that resulted, such as learning from teaching, remediation, or a personal development plan? </a:t>
            </a:r>
          </a:p>
          <a:p>
            <a:endParaRPr lang="en-US" sz="1600">
              <a:latin typeface="Arial" panose="020B0604020202020204" pitchFamily="34" charset="0"/>
              <a:cs typeface="Arial" panose="020B0604020202020204" pitchFamily="34" charset="0"/>
            </a:endParaRPr>
          </a:p>
          <a:p>
            <a:r>
              <a:rPr lang="en-US" sz="1600" b="1">
                <a:latin typeface="Arial" panose="020B0604020202020204" pitchFamily="34" charset="0"/>
                <a:cs typeface="Arial" panose="020B0604020202020204" pitchFamily="34" charset="0"/>
              </a:rPr>
              <a:t>Explore these opportunities with your CE staff.</a:t>
            </a:r>
            <a:endParaRPr lang="en-US" sz="160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24252C7-7940-8649-A1A0-01919D0DEAC0}"/>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8" name="TextBox 7">
            <a:extLst>
              <a:ext uri="{FF2B5EF4-FFF2-40B4-BE49-F238E27FC236}">
                <a16:creationId xmlns:a16="http://schemas.microsoft.com/office/drawing/2014/main" id="{346891F4-1752-1641-8E3A-D49A338C3720}"/>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4 of 13</a:t>
            </a:r>
          </a:p>
        </p:txBody>
      </p:sp>
    </p:spTree>
    <p:extLst>
      <p:ext uri="{BB962C8B-B14F-4D97-AF65-F5344CB8AC3E}">
        <p14:creationId xmlns:p14="http://schemas.microsoft.com/office/powerpoint/2010/main" val="404912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a:extLst>
              <a:ext uri="{FF2B5EF4-FFF2-40B4-BE49-F238E27FC236}">
                <a16:creationId xmlns:a16="http://schemas.microsoft.com/office/drawing/2014/main" id="{5C85F568-17CD-EB4C-8D9D-0E034CE33478}"/>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C67CCED-E48B-734F-9909-572F55226DF0}"/>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5 of 13</a:t>
            </a:r>
          </a:p>
        </p:txBody>
      </p:sp>
      <p:pic>
        <p:nvPicPr>
          <p:cNvPr id="20" name="Content Placeholder 11" descr="Shape&#10;&#10;Description automatically generated">
            <a:extLst>
              <a:ext uri="{FF2B5EF4-FFF2-40B4-BE49-F238E27FC236}">
                <a16:creationId xmlns:a16="http://schemas.microsoft.com/office/drawing/2014/main" id="{09B072EE-50F0-1840-9EB2-18F946C8451A}"/>
              </a:ext>
            </a:extLst>
          </p:cNvPr>
          <p:cNvPicPr>
            <a:picLocks noGrp="1" noChangeAspect="1"/>
          </p:cNvPicPr>
          <p:nvPr>
            <p:ph idx="1"/>
          </p:nvPr>
        </p:nvPicPr>
        <p:blipFill>
          <a:blip r:embed="rId2"/>
          <a:stretch>
            <a:fillRect/>
          </a:stretch>
        </p:blipFill>
        <p:spPr>
          <a:xfrm>
            <a:off x="925576" y="2561567"/>
            <a:ext cx="4253992" cy="4312748"/>
          </a:xfrm>
        </p:spPr>
      </p:pic>
      <p:sp>
        <p:nvSpPr>
          <p:cNvPr id="7" name="TextBox 6">
            <a:extLst>
              <a:ext uri="{FF2B5EF4-FFF2-40B4-BE49-F238E27FC236}">
                <a16:creationId xmlns:a16="http://schemas.microsoft.com/office/drawing/2014/main" id="{FD92338B-AB50-124D-B5B0-DCFBEB0A1974}"/>
              </a:ext>
            </a:extLst>
          </p:cNvPr>
          <p:cNvSpPr txBox="1"/>
          <p:nvPr/>
        </p:nvSpPr>
        <p:spPr>
          <a:xfrm>
            <a:off x="838200" y="1825625"/>
            <a:ext cx="2318512" cy="1569660"/>
          </a:xfrm>
          <a:prstGeom prst="rect">
            <a:avLst/>
          </a:prstGeom>
          <a:noFill/>
        </p:spPr>
        <p:txBody>
          <a:bodyPr wrap="square" rtlCol="0">
            <a:spAutoFit/>
          </a:bodyPr>
          <a:lstStyle/>
          <a:p>
            <a:r>
              <a:rPr lang="en-US" sz="1600" b="1">
                <a:solidFill>
                  <a:srgbClr val="0398A7"/>
                </a:solidFill>
                <a:latin typeface="Arial" panose="020B0604020202020204" pitchFamily="34" charset="0"/>
                <a:cs typeface="Arial" panose="020B0604020202020204" pitchFamily="34" charset="0"/>
              </a:rPr>
              <a:t>If you play any of these roles in accredited continuing education, you need to disclose financial relationships.</a:t>
            </a:r>
            <a:endParaRPr lang="en-US" sz="1600">
              <a:solidFill>
                <a:srgbClr val="0398A7"/>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8E007C97-4A4C-3245-B65F-FA758B251B3B}"/>
              </a:ext>
            </a:extLst>
          </p:cNvPr>
          <p:cNvSpPr txBox="1"/>
          <p:nvPr/>
        </p:nvSpPr>
        <p:spPr>
          <a:xfrm>
            <a:off x="3555492" y="3810000"/>
            <a:ext cx="1840992" cy="1323439"/>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Planning committees,</a:t>
            </a:r>
          </a:p>
          <a:p>
            <a:r>
              <a:rPr lang="en-US" sz="1600">
                <a:latin typeface="Arial" panose="020B0604020202020204" pitchFamily="34" charset="0"/>
                <a:cs typeface="Arial" panose="020B0604020202020204" pitchFamily="34" charset="0"/>
              </a:rPr>
              <a:t>CE staff, editors,</a:t>
            </a:r>
          </a:p>
          <a:p>
            <a:r>
              <a:rPr lang="en-US" sz="1600">
                <a:latin typeface="Arial" panose="020B0604020202020204" pitchFamily="34" charset="0"/>
                <a:cs typeface="Arial" panose="020B0604020202020204" pitchFamily="34" charset="0"/>
              </a:rPr>
              <a:t>activity directors</a:t>
            </a:r>
          </a:p>
        </p:txBody>
      </p:sp>
      <p:sp>
        <p:nvSpPr>
          <p:cNvPr id="11" name="TextBox 10">
            <a:extLst>
              <a:ext uri="{FF2B5EF4-FFF2-40B4-BE49-F238E27FC236}">
                <a16:creationId xmlns:a16="http://schemas.microsoft.com/office/drawing/2014/main" id="{D2E5ED22-198A-E44F-B858-85FAD9B6A410}"/>
              </a:ext>
            </a:extLst>
          </p:cNvPr>
          <p:cNvSpPr txBox="1"/>
          <p:nvPr/>
        </p:nvSpPr>
        <p:spPr>
          <a:xfrm>
            <a:off x="3555492" y="1825625"/>
            <a:ext cx="116890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Planners</a:t>
            </a:r>
            <a:endParaRPr lang="en-US" sz="16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D9C3361-B435-264B-8038-A9C83526A667}"/>
              </a:ext>
            </a:extLst>
          </p:cNvPr>
          <p:cNvSpPr txBox="1"/>
          <p:nvPr/>
        </p:nvSpPr>
        <p:spPr>
          <a:xfrm>
            <a:off x="5368035" y="1825625"/>
            <a:ext cx="1840991"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Faculty/Teachers</a:t>
            </a:r>
            <a:endParaRPr lang="en-US" sz="160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F0207706-52CA-4540-96AA-DC636691FA84}"/>
              </a:ext>
            </a:extLst>
          </p:cNvPr>
          <p:cNvSpPr txBox="1"/>
          <p:nvPr/>
        </p:nvSpPr>
        <p:spPr>
          <a:xfrm>
            <a:off x="7256780" y="1825625"/>
            <a:ext cx="116890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Authors</a:t>
            </a:r>
            <a:endParaRPr lang="en-US" sz="160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49FDB6C6-FB0B-4749-B759-4A3C015D968D}"/>
              </a:ext>
            </a:extLst>
          </p:cNvPr>
          <p:cNvSpPr txBox="1"/>
          <p:nvPr/>
        </p:nvSpPr>
        <p:spPr>
          <a:xfrm>
            <a:off x="9284208" y="1825625"/>
            <a:ext cx="1840992"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Reviewers</a:t>
            </a:r>
            <a:endParaRPr lang="en-US" sz="160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E22DA54B-E2ED-A544-B871-591F04FD8DEB}"/>
              </a:ext>
            </a:extLst>
          </p:cNvPr>
          <p:cNvSpPr txBox="1"/>
          <p:nvPr/>
        </p:nvSpPr>
        <p:spPr>
          <a:xfrm>
            <a:off x="5368036" y="3810000"/>
            <a:ext cx="1840992" cy="1815882"/>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Speakers, panelists, instructors, trainers, coaches, educational consultants</a:t>
            </a:r>
          </a:p>
        </p:txBody>
      </p:sp>
      <p:sp>
        <p:nvSpPr>
          <p:cNvPr id="16" name="TextBox 15">
            <a:extLst>
              <a:ext uri="{FF2B5EF4-FFF2-40B4-BE49-F238E27FC236}">
                <a16:creationId xmlns:a16="http://schemas.microsoft.com/office/drawing/2014/main" id="{A2ECEA75-5BE2-434B-91DE-BCBECFE33815}"/>
              </a:ext>
            </a:extLst>
          </p:cNvPr>
          <p:cNvSpPr txBox="1"/>
          <p:nvPr/>
        </p:nvSpPr>
        <p:spPr>
          <a:xfrm>
            <a:off x="7256780" y="3810000"/>
            <a:ext cx="2115820" cy="1569660"/>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Writers, editors, instructional designers, content developers, educational researchers, CE staff</a:t>
            </a:r>
          </a:p>
        </p:txBody>
      </p:sp>
      <p:sp>
        <p:nvSpPr>
          <p:cNvPr id="19" name="TextBox 18">
            <a:extLst>
              <a:ext uri="{FF2B5EF4-FFF2-40B4-BE49-F238E27FC236}">
                <a16:creationId xmlns:a16="http://schemas.microsoft.com/office/drawing/2014/main" id="{851F5590-C70E-FA4B-B456-1A46BC9240FB}"/>
              </a:ext>
            </a:extLst>
          </p:cNvPr>
          <p:cNvSpPr txBox="1"/>
          <p:nvPr/>
        </p:nvSpPr>
        <p:spPr>
          <a:xfrm>
            <a:off x="9284208" y="3810000"/>
            <a:ext cx="1840992" cy="830997"/>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Peer reviewers, editors, CE staff</a:t>
            </a:r>
          </a:p>
        </p:txBody>
      </p:sp>
      <p:sp>
        <p:nvSpPr>
          <p:cNvPr id="17" name="Title 1">
            <a:extLst>
              <a:ext uri="{FF2B5EF4-FFF2-40B4-BE49-F238E27FC236}">
                <a16:creationId xmlns:a16="http://schemas.microsoft.com/office/drawing/2014/main" id="{54C41D60-CB2E-084E-9000-45E2D6631879}"/>
              </a:ext>
            </a:extLst>
          </p:cNvPr>
          <p:cNvSpPr txBox="1">
            <a:spLocks/>
          </p:cNvSpPr>
          <p:nvPr/>
        </p:nvSpPr>
        <p:spPr>
          <a:xfrm>
            <a:off x="838200" y="350837"/>
            <a:ext cx="10134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0398A7"/>
                </a:solidFill>
                <a:latin typeface="Georgia" panose="02040502050405020303" pitchFamily="18" charset="0"/>
              </a:rPr>
              <a:t>How Do I Participate In The Planning and Presentation of Accredited Continuing Education?</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0398A7"/>
                </a:solidFill>
                <a:latin typeface="Georgia" panose="02040502050405020303" pitchFamily="18" charset="0"/>
              </a:rPr>
              <a:t>Who needs to disclose?</a:t>
            </a:r>
            <a:endParaRPr lang="en-US" sz="2200">
              <a:solidFill>
                <a:srgbClr val="0398A7"/>
              </a:solidFill>
              <a:latin typeface="Georgia" panose="02040502050405020303" pitchFamily="18" charset="0"/>
            </a:endParaRPr>
          </a:p>
        </p:txBody>
      </p:sp>
      <p:pic>
        <p:nvPicPr>
          <p:cNvPr id="6" name="Picture 5" descr="Icon&#10;&#10;Description automatically generated">
            <a:extLst>
              <a:ext uri="{FF2B5EF4-FFF2-40B4-BE49-F238E27FC236}">
                <a16:creationId xmlns:a16="http://schemas.microsoft.com/office/drawing/2014/main" id="{78EADC1F-AD17-F14F-9114-FB5CFA09FF3C}"/>
              </a:ext>
            </a:extLst>
          </p:cNvPr>
          <p:cNvPicPr>
            <a:picLocks noChangeAspect="1"/>
          </p:cNvPicPr>
          <p:nvPr/>
        </p:nvPicPr>
        <p:blipFill>
          <a:blip r:embed="rId3"/>
          <a:stretch>
            <a:fillRect/>
          </a:stretch>
        </p:blipFill>
        <p:spPr>
          <a:xfrm>
            <a:off x="3637848" y="2438400"/>
            <a:ext cx="1168097" cy="965927"/>
          </a:xfrm>
          <a:prstGeom prst="rect">
            <a:avLst/>
          </a:prstGeom>
        </p:spPr>
      </p:pic>
      <p:pic>
        <p:nvPicPr>
          <p:cNvPr id="25" name="Picture 24">
            <a:extLst>
              <a:ext uri="{FF2B5EF4-FFF2-40B4-BE49-F238E27FC236}">
                <a16:creationId xmlns:a16="http://schemas.microsoft.com/office/drawing/2014/main" id="{E169F60A-9A8D-F946-8B69-B4D07FCECA4C}"/>
              </a:ext>
            </a:extLst>
          </p:cNvPr>
          <p:cNvPicPr>
            <a:picLocks noChangeAspect="1"/>
          </p:cNvPicPr>
          <p:nvPr/>
        </p:nvPicPr>
        <p:blipFill>
          <a:blip r:embed="rId4"/>
          <a:srcRect/>
          <a:stretch/>
        </p:blipFill>
        <p:spPr>
          <a:xfrm>
            <a:off x="5441177" y="2438400"/>
            <a:ext cx="1055780" cy="965927"/>
          </a:xfrm>
          <a:prstGeom prst="rect">
            <a:avLst/>
          </a:prstGeom>
        </p:spPr>
      </p:pic>
      <p:pic>
        <p:nvPicPr>
          <p:cNvPr id="26" name="Picture 25">
            <a:extLst>
              <a:ext uri="{FF2B5EF4-FFF2-40B4-BE49-F238E27FC236}">
                <a16:creationId xmlns:a16="http://schemas.microsoft.com/office/drawing/2014/main" id="{2AB3EEB3-4B81-9343-8F41-B51758BBA3FD}"/>
              </a:ext>
            </a:extLst>
          </p:cNvPr>
          <p:cNvPicPr>
            <a:picLocks noChangeAspect="1"/>
          </p:cNvPicPr>
          <p:nvPr/>
        </p:nvPicPr>
        <p:blipFill>
          <a:blip r:embed="rId5"/>
          <a:srcRect/>
          <a:stretch/>
        </p:blipFill>
        <p:spPr>
          <a:xfrm>
            <a:off x="7301375" y="2438400"/>
            <a:ext cx="784815" cy="965927"/>
          </a:xfrm>
          <a:prstGeom prst="rect">
            <a:avLst/>
          </a:prstGeom>
        </p:spPr>
      </p:pic>
      <p:pic>
        <p:nvPicPr>
          <p:cNvPr id="27" name="Picture 26">
            <a:extLst>
              <a:ext uri="{FF2B5EF4-FFF2-40B4-BE49-F238E27FC236}">
                <a16:creationId xmlns:a16="http://schemas.microsoft.com/office/drawing/2014/main" id="{D112A5AE-BE76-974F-B5E3-1DE581841951}"/>
              </a:ext>
            </a:extLst>
          </p:cNvPr>
          <p:cNvPicPr>
            <a:picLocks noChangeAspect="1"/>
          </p:cNvPicPr>
          <p:nvPr/>
        </p:nvPicPr>
        <p:blipFill>
          <a:blip r:embed="rId6"/>
          <a:srcRect/>
          <a:stretch/>
        </p:blipFill>
        <p:spPr>
          <a:xfrm>
            <a:off x="9372600" y="2450067"/>
            <a:ext cx="1168097" cy="958438"/>
          </a:xfrm>
          <a:prstGeom prst="rect">
            <a:avLst/>
          </a:prstGeom>
        </p:spPr>
      </p:pic>
      <p:sp>
        <p:nvSpPr>
          <p:cNvPr id="22" name="TextBox 21">
            <a:extLst>
              <a:ext uri="{FF2B5EF4-FFF2-40B4-BE49-F238E27FC236}">
                <a16:creationId xmlns:a16="http://schemas.microsoft.com/office/drawing/2014/main" id="{936A53A5-A1D8-DF47-ADDE-66C8A0CE8655}"/>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Tree>
    <p:extLst>
      <p:ext uri="{BB962C8B-B14F-4D97-AF65-F5344CB8AC3E}">
        <p14:creationId xmlns:p14="http://schemas.microsoft.com/office/powerpoint/2010/main" val="343240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E6A971D1-B4D1-C84D-8A10-2BF1BCC0B6AD}"/>
              </a:ext>
            </a:extLst>
          </p:cNvPr>
          <p:cNvSpPr/>
          <p:nvPr/>
        </p:nvSpPr>
        <p:spPr>
          <a:xfrm>
            <a:off x="544854" y="1655064"/>
            <a:ext cx="11102291" cy="4549742"/>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11" descr="Shape&#10;&#10;Description automatically generated">
            <a:extLst>
              <a:ext uri="{FF2B5EF4-FFF2-40B4-BE49-F238E27FC236}">
                <a16:creationId xmlns:a16="http://schemas.microsoft.com/office/drawing/2014/main" id="{83F63676-595D-6E4E-8321-F49D2B582CEA}"/>
              </a:ext>
            </a:extLst>
          </p:cNvPr>
          <p:cNvPicPr>
            <a:picLocks noChangeAspect="1"/>
          </p:cNvPicPr>
          <p:nvPr/>
        </p:nvPicPr>
        <p:blipFill>
          <a:blip r:embed="rId2"/>
          <a:stretch>
            <a:fillRect/>
          </a:stretch>
        </p:blipFill>
        <p:spPr>
          <a:xfrm>
            <a:off x="925576" y="2561567"/>
            <a:ext cx="4253992" cy="4312748"/>
          </a:xfrm>
          <a:prstGeom prst="rect">
            <a:avLst/>
          </a:prstGeom>
        </p:spPr>
      </p:pic>
      <p:sp>
        <p:nvSpPr>
          <p:cNvPr id="5" name="Title 1">
            <a:extLst>
              <a:ext uri="{FF2B5EF4-FFF2-40B4-BE49-F238E27FC236}">
                <a16:creationId xmlns:a16="http://schemas.microsoft.com/office/drawing/2014/main" id="{5F42C385-DBE1-9744-B2E5-AA50512F7777}"/>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0398A7"/>
                </a:solidFill>
                <a:latin typeface="Georgia" panose="02040502050405020303" pitchFamily="18" charset="0"/>
              </a:rPr>
              <a:t>How Do I Participate In The Planning and Presentation of Accredited Continuing Education?</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0398A7"/>
                </a:solidFill>
                <a:latin typeface="Georgia" panose="02040502050405020303" pitchFamily="18" charset="0"/>
              </a:rPr>
              <a:t>What needs to be disclosed?</a:t>
            </a:r>
            <a:endParaRPr lang="en-US" sz="2200">
              <a:solidFill>
                <a:srgbClr val="0398A7"/>
              </a:solidFill>
              <a:latin typeface="Georgia" panose="02040502050405020303" pitchFamily="18" charset="0"/>
            </a:endParaRPr>
          </a:p>
        </p:txBody>
      </p:sp>
      <p:sp>
        <p:nvSpPr>
          <p:cNvPr id="6" name="TextBox 5">
            <a:extLst>
              <a:ext uri="{FF2B5EF4-FFF2-40B4-BE49-F238E27FC236}">
                <a16:creationId xmlns:a16="http://schemas.microsoft.com/office/drawing/2014/main" id="{EB54B2BC-52A7-FF4F-8A27-23B30AAFB40F}"/>
              </a:ext>
            </a:extLst>
          </p:cNvPr>
          <p:cNvSpPr txBox="1"/>
          <p:nvPr/>
        </p:nvSpPr>
        <p:spPr>
          <a:xfrm>
            <a:off x="838200" y="1825625"/>
            <a:ext cx="2590800" cy="2800767"/>
          </a:xfrm>
          <a:prstGeom prst="rect">
            <a:avLst/>
          </a:prstGeom>
          <a:noFill/>
        </p:spPr>
        <p:txBody>
          <a:bodyPr wrap="square" rtlCol="0">
            <a:spAutoFit/>
          </a:bodyPr>
          <a:lstStyle/>
          <a:p>
            <a:r>
              <a:rPr lang="en-US" sz="1600" b="1">
                <a:solidFill>
                  <a:srgbClr val="0398A7"/>
                </a:solidFill>
                <a:latin typeface="Arial" panose="020B0604020202020204" pitchFamily="34" charset="0"/>
                <a:cs typeface="Arial" panose="020B0604020202020204" pitchFamily="34" charset="0"/>
              </a:rPr>
              <a:t>You must disclose all your financial relationships over the past 24 months with ineligible companies on this list. </a:t>
            </a:r>
          </a:p>
          <a:p>
            <a:endParaRPr lang="en-US" sz="1600">
              <a:solidFill>
                <a:srgbClr val="0398A7"/>
              </a:solidFill>
              <a:latin typeface="Arial" panose="020B0604020202020204" pitchFamily="34" charset="0"/>
              <a:cs typeface="Arial" panose="020B0604020202020204" pitchFamily="34" charset="0"/>
            </a:endParaRPr>
          </a:p>
          <a:p>
            <a:r>
              <a:rPr lang="en-US" sz="1600" b="1">
                <a:solidFill>
                  <a:srgbClr val="0398A7"/>
                </a:solidFill>
                <a:latin typeface="Arial" panose="020B0604020202020204" pitchFamily="34" charset="0"/>
                <a:cs typeface="Arial" panose="020B0604020202020204" pitchFamily="34" charset="0"/>
              </a:rPr>
              <a:t>Disclose relationships whether or not they have already ended during the past 24 months. </a:t>
            </a:r>
            <a:endParaRPr lang="en-US" sz="1600">
              <a:solidFill>
                <a:srgbClr val="0398A7"/>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FAA1E601-38C2-0E48-A613-9ED7D91AB754}"/>
              </a:ext>
            </a:extLst>
          </p:cNvPr>
          <p:cNvSpPr txBox="1"/>
          <p:nvPr/>
        </p:nvSpPr>
        <p:spPr>
          <a:xfrm>
            <a:off x="3555492" y="1825624"/>
            <a:ext cx="5347716" cy="4431983"/>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Advertising, marketing, or communication firms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whose clients are ineligible companies </a:t>
            </a:r>
          </a:p>
          <a:p>
            <a:r>
              <a:rPr lang="en-US" sz="1600" b="1">
                <a:latin typeface="Arial" panose="020B0604020202020204" pitchFamily="34" charset="0"/>
                <a:cs typeface="Arial" panose="020B0604020202020204" pitchFamily="34" charset="0"/>
              </a:rPr>
              <a:t>Bio-medical startups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that have begun a governmental regulatory approval process </a:t>
            </a:r>
          </a:p>
          <a:p>
            <a:r>
              <a:rPr lang="en-US" sz="1600" b="1">
                <a:latin typeface="Arial" panose="020B0604020202020204" pitchFamily="34" charset="0"/>
                <a:cs typeface="Arial" panose="020B0604020202020204" pitchFamily="34" charset="0"/>
              </a:rPr>
              <a:t>Compounding pharmacies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that manufacture proprietary compounds </a:t>
            </a:r>
          </a:p>
          <a:p>
            <a:pPr>
              <a:spcAft>
                <a:spcPts val="600"/>
              </a:spcAft>
            </a:pPr>
            <a:r>
              <a:rPr lang="en-US" sz="1600" b="1">
                <a:latin typeface="Arial" panose="020B0604020202020204" pitchFamily="34" charset="0"/>
                <a:cs typeface="Arial" panose="020B0604020202020204" pitchFamily="34" charset="0"/>
              </a:rPr>
              <a:t>Device manufacturers or distributors </a:t>
            </a:r>
            <a:endParaRPr lang="en-US" sz="1600">
              <a:latin typeface="Arial" panose="020B0604020202020204" pitchFamily="34" charset="0"/>
              <a:cs typeface="Arial" panose="020B0604020202020204" pitchFamily="34" charset="0"/>
            </a:endParaRPr>
          </a:p>
          <a:p>
            <a:r>
              <a:rPr lang="en-US" sz="1600" b="1">
                <a:latin typeface="Arial" panose="020B0604020202020204" pitchFamily="34" charset="0"/>
                <a:cs typeface="Arial" panose="020B0604020202020204" pitchFamily="34" charset="0"/>
              </a:rPr>
              <a:t>Diagnostic labs </a:t>
            </a:r>
            <a:endParaRPr lang="en-US" sz="1600">
              <a:latin typeface="Arial" panose="020B0604020202020204" pitchFamily="34" charset="0"/>
              <a:cs typeface="Arial" panose="020B0604020202020204" pitchFamily="34" charset="0"/>
            </a:endParaRPr>
          </a:p>
          <a:p>
            <a:pPr>
              <a:spcAft>
                <a:spcPts val="600"/>
              </a:spcAft>
            </a:pPr>
            <a:r>
              <a:rPr lang="en-US" sz="1400">
                <a:latin typeface="Arial" panose="020B0604020202020204" pitchFamily="34" charset="0"/>
                <a:cs typeface="Arial" panose="020B0604020202020204" pitchFamily="34" charset="0"/>
              </a:rPr>
              <a:t>that sell proprietary products </a:t>
            </a:r>
          </a:p>
          <a:p>
            <a:pPr>
              <a:spcAft>
                <a:spcPts val="600"/>
              </a:spcAft>
            </a:pPr>
            <a:r>
              <a:rPr lang="en-US" sz="1600" b="1">
                <a:latin typeface="Arial" panose="020B0604020202020204" pitchFamily="34" charset="0"/>
                <a:cs typeface="Arial" panose="020B0604020202020204" pitchFamily="34" charset="0"/>
              </a:rPr>
              <a:t>Growers, distributors, manufacturers or sellers of medical foods and dietary supplements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Manufacturers of health-related wearable products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Pharmaceutical companies or distributors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Pharmacy benefit managers </a:t>
            </a:r>
            <a:endParaRPr lang="en-US" sz="1600">
              <a:latin typeface="Arial" panose="020B0604020202020204" pitchFamily="34" charset="0"/>
              <a:cs typeface="Arial" panose="020B0604020202020204" pitchFamily="34" charset="0"/>
            </a:endParaRPr>
          </a:p>
          <a:p>
            <a:pPr>
              <a:spcAft>
                <a:spcPts val="600"/>
              </a:spcAft>
            </a:pPr>
            <a:r>
              <a:rPr lang="en-US" sz="1600" b="1">
                <a:latin typeface="Arial" panose="020B0604020202020204" pitchFamily="34" charset="0"/>
                <a:cs typeface="Arial" panose="020B0604020202020204" pitchFamily="34" charset="0"/>
              </a:rPr>
              <a:t>Reagent manufacturers or sellers </a:t>
            </a:r>
            <a:endParaRPr lang="en-US" sz="160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A791A0D6-8B4A-9742-ADF5-A22E20D6409B}"/>
              </a:ext>
            </a:extLst>
          </p:cNvPr>
          <p:cNvSpPr txBox="1"/>
          <p:nvPr/>
        </p:nvSpPr>
        <p:spPr>
          <a:xfrm>
            <a:off x="9029700" y="1825625"/>
            <a:ext cx="2324100" cy="2800767"/>
          </a:xfrm>
          <a:prstGeom prst="rect">
            <a:avLst/>
          </a:prstGeom>
          <a:noFill/>
        </p:spPr>
        <p:txBody>
          <a:bodyPr wrap="square" rtlCol="0">
            <a:spAutoFit/>
          </a:bodyPr>
          <a:lstStyle/>
          <a:p>
            <a:r>
              <a:rPr lang="en-US" sz="1600" i="1">
                <a:latin typeface="Arial" panose="020B0604020202020204" pitchFamily="34" charset="0"/>
                <a:cs typeface="Arial" panose="020B0604020202020204" pitchFamily="34" charset="0"/>
              </a:rPr>
              <a:t>These are companies whose primary business is producing, marketing, selling, re-selling, or distributing healthcare products used by or on patients.</a:t>
            </a:r>
          </a:p>
          <a:p>
            <a:r>
              <a:rPr lang="en-US" sz="1600" i="1">
                <a:latin typeface="Arial" panose="020B0604020202020204" pitchFamily="34" charset="0"/>
                <a:cs typeface="Arial" panose="020B0604020202020204" pitchFamily="34" charset="0"/>
              </a:rPr>
              <a:t> </a:t>
            </a:r>
            <a:endParaRPr lang="en-US" sz="1600">
              <a:latin typeface="Arial" panose="020B0604020202020204" pitchFamily="34" charset="0"/>
              <a:cs typeface="Arial" panose="020B0604020202020204" pitchFamily="34" charset="0"/>
            </a:endParaRPr>
          </a:p>
          <a:p>
            <a:r>
              <a:rPr lang="en-US" sz="1600" i="1">
                <a:latin typeface="Arial" panose="020B0604020202020204" pitchFamily="34" charset="0"/>
                <a:cs typeface="Arial" panose="020B0604020202020204" pitchFamily="34" charset="0"/>
              </a:rPr>
              <a:t>They are </a:t>
            </a:r>
            <a:r>
              <a:rPr lang="en-US" sz="1600" b="1" i="1">
                <a:latin typeface="Arial" panose="020B0604020202020204" pitchFamily="34" charset="0"/>
                <a:cs typeface="Arial" panose="020B0604020202020204" pitchFamily="34" charset="0"/>
              </a:rPr>
              <a:t>ineligible </a:t>
            </a:r>
            <a:r>
              <a:rPr lang="en-US" sz="1600" i="1">
                <a:latin typeface="Arial" panose="020B0604020202020204" pitchFamily="34" charset="0"/>
                <a:cs typeface="Arial" panose="020B0604020202020204" pitchFamily="34" charset="0"/>
              </a:rPr>
              <a:t>to be accredited in the ACCME System. </a:t>
            </a:r>
            <a:endParaRPr lang="en-US" sz="1600">
              <a:latin typeface="Arial" panose="020B0604020202020204" pitchFamily="34" charset="0"/>
              <a:cs typeface="Arial" panose="020B0604020202020204" pitchFamily="34" charset="0"/>
            </a:endParaRPr>
          </a:p>
        </p:txBody>
      </p:sp>
      <p:cxnSp>
        <p:nvCxnSpPr>
          <p:cNvPr id="15" name="Straight Connector 14">
            <a:extLst>
              <a:ext uri="{FF2B5EF4-FFF2-40B4-BE49-F238E27FC236}">
                <a16:creationId xmlns:a16="http://schemas.microsoft.com/office/drawing/2014/main" id="{5D9B94E6-FD6C-5F49-BB60-EA4D6D9E6666}"/>
              </a:ext>
            </a:extLst>
          </p:cNvPr>
          <p:cNvCxnSpPr>
            <a:cxnSpLocks/>
          </p:cNvCxnSpPr>
          <p:nvPr/>
        </p:nvCxnSpPr>
        <p:spPr>
          <a:xfrm>
            <a:off x="8915400" y="1843445"/>
            <a:ext cx="0" cy="2782947"/>
          </a:xfrm>
          <a:prstGeom prst="line">
            <a:avLst/>
          </a:prstGeom>
          <a:ln>
            <a:solidFill>
              <a:srgbClr val="0398A7"/>
            </a:solidFill>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369BF410-62B6-E44D-9A6E-30C71356DAC8}"/>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1" name="TextBox 10">
            <a:extLst>
              <a:ext uri="{FF2B5EF4-FFF2-40B4-BE49-F238E27FC236}">
                <a16:creationId xmlns:a16="http://schemas.microsoft.com/office/drawing/2014/main" id="{25E4B0F1-7DFF-BA43-B776-5979F51251A6}"/>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6 of 13</a:t>
            </a:r>
          </a:p>
        </p:txBody>
      </p:sp>
    </p:spTree>
    <p:extLst>
      <p:ext uri="{BB962C8B-B14F-4D97-AF65-F5344CB8AC3E}">
        <p14:creationId xmlns:p14="http://schemas.microsoft.com/office/powerpoint/2010/main" val="20952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27185051-B8A7-9E43-8126-4340F9C7525C}"/>
              </a:ext>
            </a:extLst>
          </p:cNvPr>
          <p:cNvSpPr/>
          <p:nvPr/>
        </p:nvSpPr>
        <p:spPr>
          <a:xfrm>
            <a:off x="544854" y="1655065"/>
            <a:ext cx="11102291" cy="4453128"/>
          </a:xfrm>
          <a:prstGeom prst="roundRect">
            <a:avLst>
              <a:gd name="adj" fmla="val 8948"/>
            </a:avLst>
          </a:prstGeom>
          <a:solidFill>
            <a:srgbClr val="0398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11" descr="Shape&#10;&#10;Description automatically generated">
            <a:extLst>
              <a:ext uri="{FF2B5EF4-FFF2-40B4-BE49-F238E27FC236}">
                <a16:creationId xmlns:a16="http://schemas.microsoft.com/office/drawing/2014/main" id="{0AB28E4A-5BD4-D344-9E20-00FB5D1D5A5A}"/>
              </a:ext>
            </a:extLst>
          </p:cNvPr>
          <p:cNvPicPr>
            <a:picLocks noChangeAspect="1"/>
          </p:cNvPicPr>
          <p:nvPr/>
        </p:nvPicPr>
        <p:blipFill>
          <a:blip r:embed="rId2"/>
          <a:stretch>
            <a:fillRect/>
          </a:stretch>
        </p:blipFill>
        <p:spPr>
          <a:xfrm>
            <a:off x="925576" y="2561567"/>
            <a:ext cx="4253992" cy="4312748"/>
          </a:xfrm>
          <a:prstGeom prst="rect">
            <a:avLst/>
          </a:prstGeom>
        </p:spPr>
      </p:pic>
      <p:sp>
        <p:nvSpPr>
          <p:cNvPr id="6" name="Title 1">
            <a:extLst>
              <a:ext uri="{FF2B5EF4-FFF2-40B4-BE49-F238E27FC236}">
                <a16:creationId xmlns:a16="http://schemas.microsoft.com/office/drawing/2014/main" id="{0329A8B4-8FCF-6B49-B7DD-2BF493672854}"/>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0398A7"/>
                </a:solidFill>
                <a:latin typeface="Georgia" panose="02040502050405020303" pitchFamily="18" charset="0"/>
              </a:rPr>
              <a:t>How Do I Participate In The Planning and Presentation of Accredited Continuing Education?</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0398A7"/>
                </a:solidFill>
                <a:latin typeface="Georgia" panose="02040502050405020303" pitchFamily="18" charset="0"/>
              </a:rPr>
              <a:t>What needs to be disclosed?</a:t>
            </a:r>
            <a:endParaRPr lang="en-US" sz="2200">
              <a:solidFill>
                <a:srgbClr val="0398A7"/>
              </a:solidFill>
              <a:latin typeface="Georgia" panose="02040502050405020303" pitchFamily="18" charset="0"/>
            </a:endParaRPr>
          </a:p>
        </p:txBody>
      </p:sp>
      <p:sp>
        <p:nvSpPr>
          <p:cNvPr id="7" name="TextBox 6">
            <a:extLst>
              <a:ext uri="{FF2B5EF4-FFF2-40B4-BE49-F238E27FC236}">
                <a16:creationId xmlns:a16="http://schemas.microsoft.com/office/drawing/2014/main" id="{7660F90C-5619-6D46-9B7B-C1F6EAAAC36C}"/>
              </a:ext>
            </a:extLst>
          </p:cNvPr>
          <p:cNvSpPr txBox="1"/>
          <p:nvPr/>
        </p:nvSpPr>
        <p:spPr>
          <a:xfrm>
            <a:off x="838200" y="1825625"/>
            <a:ext cx="2590800" cy="1569660"/>
          </a:xfrm>
          <a:prstGeom prst="rect">
            <a:avLst/>
          </a:prstGeom>
          <a:noFill/>
        </p:spPr>
        <p:txBody>
          <a:bodyPr wrap="square" rtlCol="0">
            <a:spAutoFit/>
          </a:bodyPr>
          <a:lstStyle/>
          <a:p>
            <a:r>
              <a:rPr lang="en-US" sz="1600" b="1">
                <a:solidFill>
                  <a:schemeClr val="bg1"/>
                </a:solidFill>
                <a:latin typeface="Arial" panose="020B0604020202020204" pitchFamily="34" charset="0"/>
                <a:cs typeface="Arial" panose="020B0604020202020204" pitchFamily="34" charset="0"/>
              </a:rPr>
              <a:t>There is no minimal threshold or amount and the financial relationships you disclose should include any of these roles. </a:t>
            </a:r>
            <a:endParaRPr lang="en-US" sz="160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CA5BA08-C0EE-5D42-8A63-C8F8168B4BCF}"/>
              </a:ext>
            </a:extLst>
          </p:cNvPr>
          <p:cNvSpPr txBox="1"/>
          <p:nvPr/>
        </p:nvSpPr>
        <p:spPr>
          <a:xfrm>
            <a:off x="3555492" y="1825624"/>
            <a:ext cx="5347716" cy="3354765"/>
          </a:xfrm>
          <a:prstGeom prst="rect">
            <a:avLst/>
          </a:prstGeom>
          <a:noFill/>
        </p:spPr>
        <p:txBody>
          <a:bodyPr wrap="square" rtlCol="0">
            <a:spAutoFit/>
          </a:bodyPr>
          <a:lstStyle/>
          <a:p>
            <a:r>
              <a:rPr lang="en-US" sz="1600" b="1">
                <a:solidFill>
                  <a:schemeClr val="bg1"/>
                </a:solidFill>
                <a:latin typeface="Arial" panose="020B0604020202020204" pitchFamily="34" charset="0"/>
                <a:cs typeface="Arial" panose="020B0604020202020204" pitchFamily="34" charset="0"/>
              </a:rPr>
              <a:t>Owner</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400">
                <a:solidFill>
                  <a:schemeClr val="bg1"/>
                </a:solidFill>
                <a:latin typeface="Arial" panose="020B0604020202020204" pitchFamily="34" charset="0"/>
                <a:cs typeface="Arial" panose="020B0604020202020204" pitchFamily="34" charset="0"/>
              </a:rPr>
              <a:t>(e.g., sole proprietor, stockholder in privately-held company)</a:t>
            </a:r>
          </a:p>
          <a:p>
            <a:pPr>
              <a:spcAft>
                <a:spcPts val="600"/>
              </a:spcAft>
            </a:pPr>
            <a:r>
              <a:rPr lang="en-US" sz="1600" b="1">
                <a:solidFill>
                  <a:schemeClr val="bg1"/>
                </a:solidFill>
                <a:latin typeface="Arial" panose="020B0604020202020204" pitchFamily="34" charset="0"/>
                <a:cs typeface="Arial" panose="020B0604020202020204" pitchFamily="34" charset="0"/>
              </a:rPr>
              <a:t>Employee </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600" b="1">
                <a:solidFill>
                  <a:schemeClr val="bg1"/>
                </a:solidFill>
                <a:latin typeface="Arial" panose="020B0604020202020204" pitchFamily="34" charset="0"/>
                <a:cs typeface="Arial" panose="020B0604020202020204" pitchFamily="34" charset="0"/>
              </a:rPr>
              <a:t>Executive role </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600" b="1">
                <a:solidFill>
                  <a:schemeClr val="bg1"/>
                </a:solidFill>
                <a:latin typeface="Arial" panose="020B0604020202020204" pitchFamily="34" charset="0"/>
                <a:cs typeface="Arial" panose="020B0604020202020204" pitchFamily="34" charset="0"/>
              </a:rPr>
              <a:t>Researcher </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600" b="1">
                <a:solidFill>
                  <a:schemeClr val="bg1"/>
                </a:solidFill>
                <a:latin typeface="Arial" panose="020B0604020202020204" pitchFamily="34" charset="0"/>
                <a:cs typeface="Arial" panose="020B0604020202020204" pitchFamily="34" charset="0"/>
              </a:rPr>
              <a:t>Consultant, Advisor, Speaker</a:t>
            </a:r>
            <a:endParaRPr lang="en-US" sz="1600">
              <a:solidFill>
                <a:schemeClr val="bg1"/>
              </a:solidFill>
              <a:latin typeface="Arial" panose="020B0604020202020204" pitchFamily="34" charset="0"/>
              <a:cs typeface="Arial" panose="020B0604020202020204" pitchFamily="34" charset="0"/>
            </a:endParaRPr>
          </a:p>
          <a:p>
            <a:r>
              <a:rPr lang="en-US" sz="1600" b="1">
                <a:solidFill>
                  <a:schemeClr val="bg1"/>
                </a:solidFill>
                <a:latin typeface="Arial" panose="020B0604020202020204" pitchFamily="34" charset="0"/>
                <a:cs typeface="Arial" panose="020B0604020202020204" pitchFamily="34" charset="0"/>
              </a:rPr>
              <a:t>Independent Contractor</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400">
                <a:solidFill>
                  <a:schemeClr val="bg1"/>
                </a:solidFill>
                <a:latin typeface="Arial" panose="020B0604020202020204" pitchFamily="34" charset="0"/>
                <a:cs typeface="Arial" panose="020B0604020202020204" pitchFamily="34" charset="0"/>
              </a:rPr>
              <a:t>(including contracted research)</a:t>
            </a:r>
          </a:p>
          <a:p>
            <a:pPr>
              <a:spcAft>
                <a:spcPts val="600"/>
              </a:spcAft>
            </a:pPr>
            <a:r>
              <a:rPr lang="en-US" sz="1600" b="1">
                <a:solidFill>
                  <a:schemeClr val="bg1"/>
                </a:solidFill>
                <a:latin typeface="Arial" panose="020B0604020202020204" pitchFamily="34" charset="0"/>
                <a:cs typeface="Arial" panose="020B0604020202020204" pitchFamily="34" charset="0"/>
              </a:rPr>
              <a:t>Royalties or patent beneficiary</a:t>
            </a:r>
            <a:endParaRPr lang="en-US" sz="1600">
              <a:solidFill>
                <a:schemeClr val="bg1"/>
              </a:solidFill>
              <a:latin typeface="Arial" panose="020B0604020202020204" pitchFamily="34" charset="0"/>
              <a:cs typeface="Arial" panose="020B0604020202020204" pitchFamily="34" charset="0"/>
            </a:endParaRPr>
          </a:p>
          <a:p>
            <a:pPr>
              <a:spcAft>
                <a:spcPts val="600"/>
              </a:spcAft>
            </a:pPr>
            <a:r>
              <a:rPr lang="en-US" sz="1600" b="1">
                <a:solidFill>
                  <a:schemeClr val="bg1"/>
                </a:solidFill>
                <a:latin typeface="Arial" panose="020B0604020202020204" pitchFamily="34" charset="0"/>
                <a:cs typeface="Arial" panose="020B0604020202020204" pitchFamily="34" charset="0"/>
              </a:rPr>
              <a:t>Individual publicly traded stocks and stock options</a:t>
            </a:r>
            <a:endParaRPr lang="en-US" sz="1600">
              <a:solidFill>
                <a:schemeClr val="bg1"/>
              </a:solidFill>
              <a:latin typeface="Arial" panose="020B0604020202020204" pitchFamily="34" charset="0"/>
              <a:cs typeface="Arial" panose="020B0604020202020204" pitchFamily="34" charset="0"/>
            </a:endParaRPr>
          </a:p>
          <a:p>
            <a:pPr>
              <a:spcAft>
                <a:spcPts val="600"/>
              </a:spcAft>
            </a:pPr>
            <a:endParaRPr lang="en-US" sz="160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ED5AC5E-2431-F142-AE47-AD09600B9FFC}"/>
              </a:ext>
            </a:extLst>
          </p:cNvPr>
          <p:cNvSpPr txBox="1"/>
          <p:nvPr/>
        </p:nvSpPr>
        <p:spPr>
          <a:xfrm>
            <a:off x="9029700" y="1825625"/>
            <a:ext cx="2324100" cy="3293209"/>
          </a:xfrm>
          <a:prstGeom prst="rect">
            <a:avLst/>
          </a:prstGeom>
          <a:noFill/>
        </p:spPr>
        <p:txBody>
          <a:bodyPr wrap="square" rtlCol="0">
            <a:spAutoFit/>
          </a:bodyPr>
          <a:lstStyle/>
          <a:p>
            <a:r>
              <a:rPr lang="en-US" sz="1600" i="1">
                <a:solidFill>
                  <a:schemeClr val="bg1"/>
                </a:solidFill>
                <a:latin typeface="Arial" panose="020B0604020202020204" pitchFamily="34" charset="0"/>
                <a:cs typeface="Arial" panose="020B0604020202020204" pitchFamily="34" charset="0"/>
              </a:rPr>
              <a:t>Diversified mutual funds do not need to be disclosed.</a:t>
            </a:r>
          </a:p>
          <a:p>
            <a:endParaRPr lang="en-US" sz="1600">
              <a:solidFill>
                <a:schemeClr val="bg1"/>
              </a:solidFill>
              <a:latin typeface="Arial" panose="020B0604020202020204" pitchFamily="34" charset="0"/>
              <a:cs typeface="Arial" panose="020B0604020202020204" pitchFamily="34" charset="0"/>
            </a:endParaRPr>
          </a:p>
          <a:p>
            <a:r>
              <a:rPr lang="en-US" sz="1600" i="1">
                <a:solidFill>
                  <a:schemeClr val="bg1"/>
                </a:solidFill>
                <a:latin typeface="Arial" panose="020B0604020202020204" pitchFamily="34" charset="0"/>
                <a:cs typeface="Arial" panose="020B0604020202020204" pitchFamily="34" charset="0"/>
              </a:rPr>
              <a:t>Research funding from ineligible companies should be disclosed by the principal or named investigator even if that individual’s institution receives the research grant and manages the funds. </a:t>
            </a:r>
            <a:endParaRPr lang="en-US" sz="1600">
              <a:solidFill>
                <a:schemeClr val="bg1"/>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43B3C65B-2D57-FA4E-9900-CB448FC4B766}"/>
              </a:ext>
            </a:extLst>
          </p:cNvPr>
          <p:cNvCxnSpPr>
            <a:cxnSpLocks/>
          </p:cNvCxnSpPr>
          <p:nvPr/>
        </p:nvCxnSpPr>
        <p:spPr>
          <a:xfrm>
            <a:off x="8915400" y="1905000"/>
            <a:ext cx="0" cy="3109555"/>
          </a:xfrm>
          <a:prstGeom prst="line">
            <a:avLst/>
          </a:prstGeom>
          <a:ln>
            <a:solidFill>
              <a:schemeClr val="bg1"/>
            </a:solidFill>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id="{ACBF956C-0A9A-5D42-A211-D7EE151E52E2}"/>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13" name="TextBox 12">
            <a:extLst>
              <a:ext uri="{FF2B5EF4-FFF2-40B4-BE49-F238E27FC236}">
                <a16:creationId xmlns:a16="http://schemas.microsoft.com/office/drawing/2014/main" id="{B76CAA4B-1E22-724E-B6B6-24E2D0D8895D}"/>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7 of 13</a:t>
            </a:r>
          </a:p>
        </p:txBody>
      </p:sp>
    </p:spTree>
    <p:extLst>
      <p:ext uri="{BB962C8B-B14F-4D97-AF65-F5344CB8AC3E}">
        <p14:creationId xmlns:p14="http://schemas.microsoft.com/office/powerpoint/2010/main" val="2182891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ounded Rectangle 23">
            <a:extLst>
              <a:ext uri="{FF2B5EF4-FFF2-40B4-BE49-F238E27FC236}">
                <a16:creationId xmlns:a16="http://schemas.microsoft.com/office/drawing/2014/main" id="{E91342CE-B26F-6145-9EFA-ECD1FBD47120}"/>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73E37129-F836-8746-9385-708368391730}"/>
              </a:ext>
            </a:extLst>
          </p:cNvPr>
          <p:cNvSpPr txBox="1">
            <a:spLocks/>
          </p:cNvSpPr>
          <p:nvPr/>
        </p:nvSpPr>
        <p:spPr>
          <a:xfrm>
            <a:off x="838200" y="365125"/>
            <a:ext cx="99060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0398A7"/>
                </a:solidFill>
                <a:latin typeface="Georgia" panose="02040502050405020303" pitchFamily="18" charset="0"/>
              </a:rPr>
              <a:t>How Do We Identify and Mitigate Relevant Financial Relationships?</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0398A7"/>
                </a:solidFill>
                <a:latin typeface="Georgia" panose="02040502050405020303" pitchFamily="18" charset="0"/>
              </a:rPr>
              <a:t>Consider everyone who can control content</a:t>
            </a:r>
            <a:endParaRPr lang="en-US" sz="2200">
              <a:solidFill>
                <a:srgbClr val="0398A7"/>
              </a:solidFill>
              <a:latin typeface="Georgia" panose="02040502050405020303" pitchFamily="18" charset="0"/>
            </a:endParaRPr>
          </a:p>
        </p:txBody>
      </p:sp>
      <p:pic>
        <p:nvPicPr>
          <p:cNvPr id="6" name="Content Placeholder 11" descr="Shape&#10;&#10;Description automatically generated">
            <a:extLst>
              <a:ext uri="{FF2B5EF4-FFF2-40B4-BE49-F238E27FC236}">
                <a16:creationId xmlns:a16="http://schemas.microsoft.com/office/drawing/2014/main" id="{6DEA8F8E-C212-9C4E-AD42-9758E872D40B}"/>
              </a:ext>
            </a:extLst>
          </p:cNvPr>
          <p:cNvPicPr>
            <a:picLocks noChangeAspect="1"/>
          </p:cNvPicPr>
          <p:nvPr/>
        </p:nvPicPr>
        <p:blipFill>
          <a:blip r:embed="rId2"/>
          <a:stretch>
            <a:fillRect/>
          </a:stretch>
        </p:blipFill>
        <p:spPr>
          <a:xfrm>
            <a:off x="925576" y="2561567"/>
            <a:ext cx="4253992" cy="4312748"/>
          </a:xfrm>
          <a:prstGeom prst="rect">
            <a:avLst/>
          </a:prstGeom>
        </p:spPr>
      </p:pic>
      <p:sp>
        <p:nvSpPr>
          <p:cNvPr id="7" name="TextBox 6">
            <a:extLst>
              <a:ext uri="{FF2B5EF4-FFF2-40B4-BE49-F238E27FC236}">
                <a16:creationId xmlns:a16="http://schemas.microsoft.com/office/drawing/2014/main" id="{CA506D25-B6F8-2A44-8122-B64F27FCAC06}"/>
              </a:ext>
            </a:extLst>
          </p:cNvPr>
          <p:cNvSpPr txBox="1"/>
          <p:nvPr/>
        </p:nvSpPr>
        <p:spPr>
          <a:xfrm>
            <a:off x="838200" y="1825625"/>
            <a:ext cx="2318512" cy="2062103"/>
          </a:xfrm>
          <a:prstGeom prst="rect">
            <a:avLst/>
          </a:prstGeom>
          <a:noFill/>
        </p:spPr>
        <p:txBody>
          <a:bodyPr wrap="square" rtlCol="0">
            <a:spAutoFit/>
          </a:bodyPr>
          <a:lstStyle/>
          <a:p>
            <a:r>
              <a:rPr lang="en-US" sz="1600" b="1">
                <a:solidFill>
                  <a:srgbClr val="0398A7"/>
                </a:solidFill>
                <a:latin typeface="Arial" panose="020B0604020202020204" pitchFamily="34" charset="0"/>
                <a:cs typeface="Arial" panose="020B0604020202020204" pitchFamily="34" charset="0"/>
              </a:rPr>
              <a:t>Review financial relationship disclosures before those who can control content of accredited continuing education (CE) assume their roles.</a:t>
            </a:r>
            <a:endParaRPr lang="en-US" sz="1600">
              <a:solidFill>
                <a:srgbClr val="0398A7"/>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F5E7711-726B-3744-8F49-44128426AF8D}"/>
              </a:ext>
            </a:extLst>
          </p:cNvPr>
          <p:cNvSpPr txBox="1"/>
          <p:nvPr/>
        </p:nvSpPr>
        <p:spPr>
          <a:xfrm>
            <a:off x="3555492" y="1825625"/>
            <a:ext cx="116890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Planners</a:t>
            </a:r>
            <a:endParaRPr lang="en-US" sz="160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0AD4454-0867-9B4F-9EE5-71B74D143C9F}"/>
              </a:ext>
            </a:extLst>
          </p:cNvPr>
          <p:cNvSpPr txBox="1"/>
          <p:nvPr/>
        </p:nvSpPr>
        <p:spPr>
          <a:xfrm>
            <a:off x="5368035" y="1825625"/>
            <a:ext cx="1933339"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Faculty/Teachers</a:t>
            </a:r>
            <a:endParaRPr lang="en-US" sz="16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933893B3-8645-9843-9582-26288F8BC936}"/>
              </a:ext>
            </a:extLst>
          </p:cNvPr>
          <p:cNvSpPr txBox="1"/>
          <p:nvPr/>
        </p:nvSpPr>
        <p:spPr>
          <a:xfrm>
            <a:off x="7256780" y="1825625"/>
            <a:ext cx="116890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Authors</a:t>
            </a:r>
            <a:endParaRPr lang="en-US" sz="16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5B04C97-0BAA-B848-BEB2-C74439DFD481}"/>
              </a:ext>
            </a:extLst>
          </p:cNvPr>
          <p:cNvSpPr txBox="1"/>
          <p:nvPr/>
        </p:nvSpPr>
        <p:spPr>
          <a:xfrm>
            <a:off x="9284208" y="1825625"/>
            <a:ext cx="1840992"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Reviewers</a:t>
            </a:r>
            <a:endParaRPr lang="en-US" sz="1600">
              <a:latin typeface="Arial" panose="020B0604020202020204" pitchFamily="34" charset="0"/>
              <a:cs typeface="Arial" panose="020B0604020202020204" pitchFamily="34" charset="0"/>
            </a:endParaRPr>
          </a:p>
        </p:txBody>
      </p:sp>
      <p:pic>
        <p:nvPicPr>
          <p:cNvPr id="16" name="Picture 15" descr="Icon&#10;&#10;Description automatically generated">
            <a:extLst>
              <a:ext uri="{FF2B5EF4-FFF2-40B4-BE49-F238E27FC236}">
                <a16:creationId xmlns:a16="http://schemas.microsoft.com/office/drawing/2014/main" id="{A95731C7-A9E6-2744-B3C3-5E30CA2ED2B6}"/>
              </a:ext>
            </a:extLst>
          </p:cNvPr>
          <p:cNvPicPr>
            <a:picLocks noChangeAspect="1"/>
          </p:cNvPicPr>
          <p:nvPr/>
        </p:nvPicPr>
        <p:blipFill>
          <a:blip r:embed="rId3"/>
          <a:stretch>
            <a:fillRect/>
          </a:stretch>
        </p:blipFill>
        <p:spPr>
          <a:xfrm>
            <a:off x="3637848" y="2438400"/>
            <a:ext cx="1168097" cy="965927"/>
          </a:xfrm>
          <a:prstGeom prst="rect">
            <a:avLst/>
          </a:prstGeom>
        </p:spPr>
      </p:pic>
      <p:pic>
        <p:nvPicPr>
          <p:cNvPr id="17" name="Picture 16">
            <a:extLst>
              <a:ext uri="{FF2B5EF4-FFF2-40B4-BE49-F238E27FC236}">
                <a16:creationId xmlns:a16="http://schemas.microsoft.com/office/drawing/2014/main" id="{84068D56-D70F-954B-868A-C0CCD67153F3}"/>
              </a:ext>
            </a:extLst>
          </p:cNvPr>
          <p:cNvPicPr>
            <a:picLocks noChangeAspect="1"/>
          </p:cNvPicPr>
          <p:nvPr/>
        </p:nvPicPr>
        <p:blipFill>
          <a:blip r:embed="rId4"/>
          <a:srcRect/>
          <a:stretch/>
        </p:blipFill>
        <p:spPr>
          <a:xfrm>
            <a:off x="5441177" y="2438400"/>
            <a:ext cx="1055780" cy="965927"/>
          </a:xfrm>
          <a:prstGeom prst="rect">
            <a:avLst/>
          </a:prstGeom>
        </p:spPr>
      </p:pic>
      <p:pic>
        <p:nvPicPr>
          <p:cNvPr id="18" name="Picture 17">
            <a:extLst>
              <a:ext uri="{FF2B5EF4-FFF2-40B4-BE49-F238E27FC236}">
                <a16:creationId xmlns:a16="http://schemas.microsoft.com/office/drawing/2014/main" id="{01FF9746-25E0-274D-96A0-599101230870}"/>
              </a:ext>
            </a:extLst>
          </p:cNvPr>
          <p:cNvPicPr>
            <a:picLocks noChangeAspect="1"/>
          </p:cNvPicPr>
          <p:nvPr/>
        </p:nvPicPr>
        <p:blipFill>
          <a:blip r:embed="rId5"/>
          <a:srcRect/>
          <a:stretch/>
        </p:blipFill>
        <p:spPr>
          <a:xfrm>
            <a:off x="7301375" y="2438400"/>
            <a:ext cx="784815" cy="965927"/>
          </a:xfrm>
          <a:prstGeom prst="rect">
            <a:avLst/>
          </a:prstGeom>
        </p:spPr>
      </p:pic>
      <p:pic>
        <p:nvPicPr>
          <p:cNvPr id="19" name="Picture 18">
            <a:extLst>
              <a:ext uri="{FF2B5EF4-FFF2-40B4-BE49-F238E27FC236}">
                <a16:creationId xmlns:a16="http://schemas.microsoft.com/office/drawing/2014/main" id="{E2954D46-C5CF-4C4D-871B-7DB8394A60B7}"/>
              </a:ext>
            </a:extLst>
          </p:cNvPr>
          <p:cNvPicPr>
            <a:picLocks noChangeAspect="1"/>
          </p:cNvPicPr>
          <p:nvPr/>
        </p:nvPicPr>
        <p:blipFill>
          <a:blip r:embed="rId6"/>
          <a:srcRect/>
          <a:stretch/>
        </p:blipFill>
        <p:spPr>
          <a:xfrm>
            <a:off x="9372600" y="2450067"/>
            <a:ext cx="1168097" cy="958438"/>
          </a:xfrm>
          <a:prstGeom prst="rect">
            <a:avLst/>
          </a:prstGeom>
        </p:spPr>
      </p:pic>
      <p:sp>
        <p:nvSpPr>
          <p:cNvPr id="20" name="TextBox 19">
            <a:extLst>
              <a:ext uri="{FF2B5EF4-FFF2-40B4-BE49-F238E27FC236}">
                <a16:creationId xmlns:a16="http://schemas.microsoft.com/office/drawing/2014/main" id="{AB8B0A13-548E-AC4B-B9B0-176C893CF956}"/>
              </a:ext>
            </a:extLst>
          </p:cNvPr>
          <p:cNvSpPr txBox="1"/>
          <p:nvPr/>
        </p:nvSpPr>
        <p:spPr>
          <a:xfrm>
            <a:off x="3555492" y="3810000"/>
            <a:ext cx="1840992" cy="1323439"/>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Planning committees,</a:t>
            </a:r>
          </a:p>
          <a:p>
            <a:r>
              <a:rPr lang="en-US" sz="1600">
                <a:latin typeface="Arial" panose="020B0604020202020204" pitchFamily="34" charset="0"/>
                <a:cs typeface="Arial" panose="020B0604020202020204" pitchFamily="34" charset="0"/>
              </a:rPr>
              <a:t>CE staff, editors,</a:t>
            </a:r>
          </a:p>
          <a:p>
            <a:r>
              <a:rPr lang="en-US" sz="1600">
                <a:latin typeface="Arial" panose="020B0604020202020204" pitchFamily="34" charset="0"/>
                <a:cs typeface="Arial" panose="020B0604020202020204" pitchFamily="34" charset="0"/>
              </a:rPr>
              <a:t>activity directors</a:t>
            </a:r>
          </a:p>
        </p:txBody>
      </p:sp>
      <p:sp>
        <p:nvSpPr>
          <p:cNvPr id="21" name="TextBox 20">
            <a:extLst>
              <a:ext uri="{FF2B5EF4-FFF2-40B4-BE49-F238E27FC236}">
                <a16:creationId xmlns:a16="http://schemas.microsoft.com/office/drawing/2014/main" id="{B0D897E3-5396-0040-8D6C-01C4E801D9B4}"/>
              </a:ext>
            </a:extLst>
          </p:cNvPr>
          <p:cNvSpPr txBox="1"/>
          <p:nvPr/>
        </p:nvSpPr>
        <p:spPr>
          <a:xfrm>
            <a:off x="5368036" y="3810000"/>
            <a:ext cx="1840992" cy="1815882"/>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Speakers, panelists, instructors, trainers, coaches, educational consultants</a:t>
            </a:r>
          </a:p>
        </p:txBody>
      </p:sp>
      <p:sp>
        <p:nvSpPr>
          <p:cNvPr id="22" name="TextBox 21">
            <a:extLst>
              <a:ext uri="{FF2B5EF4-FFF2-40B4-BE49-F238E27FC236}">
                <a16:creationId xmlns:a16="http://schemas.microsoft.com/office/drawing/2014/main" id="{035B1BE0-7BE9-F841-AC26-1E19A99B500A}"/>
              </a:ext>
            </a:extLst>
          </p:cNvPr>
          <p:cNvSpPr txBox="1"/>
          <p:nvPr/>
        </p:nvSpPr>
        <p:spPr>
          <a:xfrm>
            <a:off x="7256780" y="3810000"/>
            <a:ext cx="2115820" cy="1569660"/>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Writers, editors, instructional designers, content developers, educational researchers, CE staff</a:t>
            </a:r>
          </a:p>
        </p:txBody>
      </p:sp>
      <p:sp>
        <p:nvSpPr>
          <p:cNvPr id="23" name="TextBox 22">
            <a:extLst>
              <a:ext uri="{FF2B5EF4-FFF2-40B4-BE49-F238E27FC236}">
                <a16:creationId xmlns:a16="http://schemas.microsoft.com/office/drawing/2014/main" id="{0407C3DB-6EFA-E841-9783-3D9E24955883}"/>
              </a:ext>
            </a:extLst>
          </p:cNvPr>
          <p:cNvSpPr txBox="1"/>
          <p:nvPr/>
        </p:nvSpPr>
        <p:spPr>
          <a:xfrm>
            <a:off x="9284208" y="3810000"/>
            <a:ext cx="1840992" cy="830997"/>
          </a:xfrm>
          <a:prstGeom prst="rect">
            <a:avLst/>
          </a:prstGeom>
          <a:noFill/>
        </p:spPr>
        <p:txBody>
          <a:bodyPr wrap="square" rtlCol="0">
            <a:spAutoFit/>
          </a:bodyPr>
          <a:lstStyle/>
          <a:p>
            <a:r>
              <a:rPr lang="en-US" sz="1600">
                <a:latin typeface="Arial" panose="020B0604020202020204" pitchFamily="34" charset="0"/>
                <a:cs typeface="Arial" panose="020B0604020202020204" pitchFamily="34" charset="0"/>
              </a:rPr>
              <a:t>Examples: Peer reviewers, editors, CE staff</a:t>
            </a:r>
          </a:p>
        </p:txBody>
      </p:sp>
      <p:sp>
        <p:nvSpPr>
          <p:cNvPr id="25" name="TextBox 24">
            <a:extLst>
              <a:ext uri="{FF2B5EF4-FFF2-40B4-BE49-F238E27FC236}">
                <a16:creationId xmlns:a16="http://schemas.microsoft.com/office/drawing/2014/main" id="{4C4C6959-9966-ED4D-B2BE-E3B596B7FC03}"/>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26" name="TextBox 25">
            <a:extLst>
              <a:ext uri="{FF2B5EF4-FFF2-40B4-BE49-F238E27FC236}">
                <a16:creationId xmlns:a16="http://schemas.microsoft.com/office/drawing/2014/main" id="{CAB708AC-1D8F-2F4E-A9D4-D5A58140FE97}"/>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8 of 13</a:t>
            </a:r>
          </a:p>
        </p:txBody>
      </p:sp>
    </p:spTree>
    <p:extLst>
      <p:ext uri="{BB962C8B-B14F-4D97-AF65-F5344CB8AC3E}">
        <p14:creationId xmlns:p14="http://schemas.microsoft.com/office/powerpoint/2010/main" val="290787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17">
            <a:extLst>
              <a:ext uri="{FF2B5EF4-FFF2-40B4-BE49-F238E27FC236}">
                <a16:creationId xmlns:a16="http://schemas.microsoft.com/office/drawing/2014/main" id="{A76E1E78-AF97-284A-82EF-6C9C96A6DF21}"/>
              </a:ext>
            </a:extLst>
          </p:cNvPr>
          <p:cNvSpPr/>
          <p:nvPr/>
        </p:nvSpPr>
        <p:spPr>
          <a:xfrm>
            <a:off x="544854" y="1655064"/>
            <a:ext cx="11102291" cy="4453128"/>
          </a:xfrm>
          <a:prstGeom prst="roundRect">
            <a:avLst>
              <a:gd name="adj" fmla="val 894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05B09A54-5640-A944-967F-2D1468A74593}"/>
              </a:ext>
            </a:extLst>
          </p:cNvPr>
          <p:cNvSpPr txBox="1">
            <a:spLocks/>
          </p:cNvSpPr>
          <p:nvPr/>
        </p:nvSpPr>
        <p:spPr>
          <a:xfrm>
            <a:off x="838200" y="3651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a:solidFill>
                  <a:srgbClr val="A57BAE"/>
                </a:solidFill>
                <a:latin typeface="Georgia" panose="02040502050405020303" pitchFamily="18" charset="0"/>
              </a:rPr>
              <a:t>How Do We Identify and Mitigate Relevant Financial Relationships?</a:t>
            </a:r>
            <a:br>
              <a:rPr lang="en-US" sz="2800" b="1">
                <a:solidFill>
                  <a:srgbClr val="0398A7"/>
                </a:solidFill>
                <a:latin typeface="Georgia" panose="02040502050405020303" pitchFamily="18" charset="0"/>
              </a:rPr>
            </a:br>
            <a:br>
              <a:rPr lang="en-US" sz="2800" b="1">
                <a:solidFill>
                  <a:srgbClr val="0398A7"/>
                </a:solidFill>
                <a:latin typeface="Georgia" panose="02040502050405020303" pitchFamily="18" charset="0"/>
              </a:rPr>
            </a:br>
            <a:r>
              <a:rPr lang="en-US" sz="2200" b="1">
                <a:solidFill>
                  <a:srgbClr val="A57BAE"/>
                </a:solidFill>
                <a:latin typeface="Georgia" panose="02040502050405020303" pitchFamily="18" charset="0"/>
              </a:rPr>
              <a:t>Exclude owners and employees</a:t>
            </a:r>
            <a:endParaRPr lang="en-US" sz="2200">
              <a:solidFill>
                <a:srgbClr val="A57BAE"/>
              </a:solidFill>
              <a:latin typeface="Georgia" panose="02040502050405020303" pitchFamily="18" charset="0"/>
            </a:endParaRPr>
          </a:p>
        </p:txBody>
      </p:sp>
      <p:pic>
        <p:nvPicPr>
          <p:cNvPr id="6" name="Content Placeholder 11">
            <a:extLst>
              <a:ext uri="{FF2B5EF4-FFF2-40B4-BE49-F238E27FC236}">
                <a16:creationId xmlns:a16="http://schemas.microsoft.com/office/drawing/2014/main" id="{84453BFC-400D-344A-95CD-10B86B344CF3}"/>
              </a:ext>
            </a:extLst>
          </p:cNvPr>
          <p:cNvPicPr>
            <a:picLocks noChangeAspect="1"/>
          </p:cNvPicPr>
          <p:nvPr/>
        </p:nvPicPr>
        <p:blipFill>
          <a:blip r:embed="rId2"/>
          <a:srcRect/>
          <a:stretch/>
        </p:blipFill>
        <p:spPr>
          <a:xfrm>
            <a:off x="925576" y="2561648"/>
            <a:ext cx="4253992" cy="4312586"/>
          </a:xfrm>
          <a:prstGeom prst="rect">
            <a:avLst/>
          </a:prstGeom>
        </p:spPr>
      </p:pic>
      <p:sp>
        <p:nvSpPr>
          <p:cNvPr id="7" name="TextBox 6">
            <a:extLst>
              <a:ext uri="{FF2B5EF4-FFF2-40B4-BE49-F238E27FC236}">
                <a16:creationId xmlns:a16="http://schemas.microsoft.com/office/drawing/2014/main" id="{6C708647-5984-0648-BD5F-B908D8B801E9}"/>
              </a:ext>
            </a:extLst>
          </p:cNvPr>
          <p:cNvSpPr txBox="1"/>
          <p:nvPr/>
        </p:nvSpPr>
        <p:spPr>
          <a:xfrm>
            <a:off x="838200" y="1825625"/>
            <a:ext cx="4341368" cy="1077218"/>
          </a:xfrm>
          <a:prstGeom prst="rect">
            <a:avLst/>
          </a:prstGeom>
          <a:noFill/>
        </p:spPr>
        <p:txBody>
          <a:bodyPr wrap="square" rtlCol="0">
            <a:spAutoFit/>
          </a:bodyPr>
          <a:lstStyle/>
          <a:p>
            <a:r>
              <a:rPr lang="en-US" sz="1600" b="1">
                <a:solidFill>
                  <a:srgbClr val="A57BAE"/>
                </a:solidFill>
                <a:latin typeface="Arial" panose="020B0604020202020204" pitchFamily="34" charset="0"/>
                <a:cs typeface="Arial" panose="020B0604020202020204" pitchFamily="34" charset="0"/>
              </a:rPr>
              <a:t>First, we must exclude owners and employees of ineligible companies from controlling content or participating as planners or faculty in accredited CE.</a:t>
            </a:r>
            <a:endParaRPr lang="en-US" sz="1600">
              <a:solidFill>
                <a:srgbClr val="A57BAE"/>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4AF51FF-01F0-E741-B065-9EA9D3BD58A6}"/>
              </a:ext>
            </a:extLst>
          </p:cNvPr>
          <p:cNvSpPr txBox="1"/>
          <p:nvPr/>
        </p:nvSpPr>
        <p:spPr>
          <a:xfrm>
            <a:off x="5368036" y="1825625"/>
            <a:ext cx="1413764"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Owners</a:t>
            </a:r>
            <a:endParaRPr lang="en-US" sz="16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16C56483-328D-3B4C-9997-EAAEC71D1A73}"/>
              </a:ext>
            </a:extLst>
          </p:cNvPr>
          <p:cNvSpPr txBox="1"/>
          <p:nvPr/>
        </p:nvSpPr>
        <p:spPr>
          <a:xfrm>
            <a:off x="7180580" y="1825625"/>
            <a:ext cx="1722628" cy="338554"/>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Employees</a:t>
            </a:r>
            <a:endParaRPr lang="en-US" sz="160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C4EAEC44-2B88-AE4F-9948-7DEA8969D0DA}"/>
              </a:ext>
            </a:extLst>
          </p:cNvPr>
          <p:cNvSpPr txBox="1"/>
          <p:nvPr/>
        </p:nvSpPr>
        <p:spPr>
          <a:xfrm>
            <a:off x="9029700" y="1825625"/>
            <a:ext cx="2324100" cy="3293209"/>
          </a:xfrm>
          <a:prstGeom prst="rect">
            <a:avLst/>
          </a:prstGeom>
          <a:noFill/>
        </p:spPr>
        <p:txBody>
          <a:bodyPr wrap="square" rtlCol="0">
            <a:spAutoFit/>
          </a:bodyPr>
          <a:lstStyle/>
          <a:p>
            <a:r>
              <a:rPr lang="en-US" sz="1600" i="1">
                <a:latin typeface="Arial" panose="020B0604020202020204" pitchFamily="34" charset="0"/>
                <a:cs typeface="Arial" panose="020B0604020202020204" pitchFamily="34" charset="0"/>
              </a:rPr>
              <a:t>Owners and employees of ineligible companies have a legal duty to act in their company’s best interests. They are considered to have unresolvable financial relationships and must not be allowed to influence or control planning, delivery, or evaluation of accredited CE.</a:t>
            </a:r>
            <a:endParaRPr lang="en-US" sz="1600">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829BCF18-BDB8-BC4E-9124-049154AA53F1}"/>
              </a:ext>
            </a:extLst>
          </p:cNvPr>
          <p:cNvCxnSpPr>
            <a:cxnSpLocks/>
          </p:cNvCxnSpPr>
          <p:nvPr/>
        </p:nvCxnSpPr>
        <p:spPr>
          <a:xfrm>
            <a:off x="8915400" y="1843445"/>
            <a:ext cx="0" cy="2782947"/>
          </a:xfrm>
          <a:prstGeom prst="line">
            <a:avLst/>
          </a:prstGeom>
          <a:ln>
            <a:solidFill>
              <a:srgbClr val="A57BAE"/>
            </a:solidFill>
          </a:ln>
        </p:spPr>
        <p:style>
          <a:lnRef idx="3">
            <a:schemeClr val="accent6"/>
          </a:lnRef>
          <a:fillRef idx="0">
            <a:schemeClr val="accent6"/>
          </a:fillRef>
          <a:effectRef idx="2">
            <a:schemeClr val="accent6"/>
          </a:effectRef>
          <a:fontRef idx="minor">
            <a:schemeClr val="tx1"/>
          </a:fontRef>
        </p:style>
      </p:cxnSp>
      <p:pic>
        <p:nvPicPr>
          <p:cNvPr id="12" name="Picture 11">
            <a:extLst>
              <a:ext uri="{FF2B5EF4-FFF2-40B4-BE49-F238E27FC236}">
                <a16:creationId xmlns:a16="http://schemas.microsoft.com/office/drawing/2014/main" id="{45F80512-0C12-7140-8021-56CAEEA3E95E}"/>
              </a:ext>
            </a:extLst>
          </p:cNvPr>
          <p:cNvPicPr>
            <a:picLocks noChangeAspect="1"/>
          </p:cNvPicPr>
          <p:nvPr/>
        </p:nvPicPr>
        <p:blipFill>
          <a:blip r:embed="rId3"/>
          <a:srcRect/>
          <a:stretch/>
        </p:blipFill>
        <p:spPr>
          <a:xfrm>
            <a:off x="5479620" y="2438400"/>
            <a:ext cx="1041390" cy="965927"/>
          </a:xfrm>
          <a:prstGeom prst="rect">
            <a:avLst/>
          </a:prstGeom>
        </p:spPr>
      </p:pic>
      <p:pic>
        <p:nvPicPr>
          <p:cNvPr id="13" name="Picture 12">
            <a:extLst>
              <a:ext uri="{FF2B5EF4-FFF2-40B4-BE49-F238E27FC236}">
                <a16:creationId xmlns:a16="http://schemas.microsoft.com/office/drawing/2014/main" id="{1FE8C342-EE7B-5843-B889-F51050BEAB77}"/>
              </a:ext>
            </a:extLst>
          </p:cNvPr>
          <p:cNvPicPr>
            <a:picLocks noChangeAspect="1"/>
          </p:cNvPicPr>
          <p:nvPr/>
        </p:nvPicPr>
        <p:blipFill>
          <a:blip r:embed="rId4"/>
          <a:srcRect/>
          <a:stretch/>
        </p:blipFill>
        <p:spPr>
          <a:xfrm>
            <a:off x="7348436" y="2438400"/>
            <a:ext cx="739537" cy="965927"/>
          </a:xfrm>
          <a:prstGeom prst="rect">
            <a:avLst/>
          </a:prstGeom>
        </p:spPr>
      </p:pic>
      <p:pic>
        <p:nvPicPr>
          <p:cNvPr id="14" name="Picture 13">
            <a:extLst>
              <a:ext uri="{FF2B5EF4-FFF2-40B4-BE49-F238E27FC236}">
                <a16:creationId xmlns:a16="http://schemas.microsoft.com/office/drawing/2014/main" id="{A90114AE-7B1C-2C4B-8BAB-5082F7E18EAB}"/>
              </a:ext>
            </a:extLst>
          </p:cNvPr>
          <p:cNvPicPr>
            <a:picLocks noChangeAspect="1"/>
          </p:cNvPicPr>
          <p:nvPr/>
        </p:nvPicPr>
        <p:blipFill>
          <a:blip r:embed="rId5"/>
          <a:srcRect/>
          <a:stretch/>
        </p:blipFill>
        <p:spPr>
          <a:xfrm>
            <a:off x="6277964" y="1888766"/>
            <a:ext cx="261656" cy="261656"/>
          </a:xfrm>
          <a:prstGeom prst="rect">
            <a:avLst/>
          </a:prstGeom>
        </p:spPr>
      </p:pic>
      <p:pic>
        <p:nvPicPr>
          <p:cNvPr id="15" name="Picture 14">
            <a:extLst>
              <a:ext uri="{FF2B5EF4-FFF2-40B4-BE49-F238E27FC236}">
                <a16:creationId xmlns:a16="http://schemas.microsoft.com/office/drawing/2014/main" id="{4E6A469C-C208-6045-BE6B-1504C291947D}"/>
              </a:ext>
            </a:extLst>
          </p:cNvPr>
          <p:cNvPicPr>
            <a:picLocks noChangeAspect="1"/>
          </p:cNvPicPr>
          <p:nvPr/>
        </p:nvPicPr>
        <p:blipFill>
          <a:blip r:embed="rId5"/>
          <a:srcRect/>
          <a:stretch/>
        </p:blipFill>
        <p:spPr>
          <a:xfrm>
            <a:off x="8411564" y="1888766"/>
            <a:ext cx="261656" cy="261656"/>
          </a:xfrm>
          <a:prstGeom prst="rect">
            <a:avLst/>
          </a:prstGeom>
        </p:spPr>
      </p:pic>
      <p:sp>
        <p:nvSpPr>
          <p:cNvPr id="19" name="TextBox 18">
            <a:extLst>
              <a:ext uri="{FF2B5EF4-FFF2-40B4-BE49-F238E27FC236}">
                <a16:creationId xmlns:a16="http://schemas.microsoft.com/office/drawing/2014/main" id="{2413835C-CAFF-5645-BF43-EE730E5DBE85}"/>
              </a:ext>
            </a:extLst>
          </p:cNvPr>
          <p:cNvSpPr txBox="1"/>
          <p:nvPr/>
        </p:nvSpPr>
        <p:spPr>
          <a:xfrm>
            <a:off x="353568" y="6204808"/>
            <a:ext cx="6096000" cy="461665"/>
          </a:xfrm>
          <a:prstGeom prst="rect">
            <a:avLst/>
          </a:prstGeom>
          <a:noFill/>
        </p:spPr>
        <p:txBody>
          <a:bodyPr wrap="square">
            <a:spAutoFit/>
          </a:bodyPr>
          <a:lstStyle/>
          <a:p>
            <a:r>
              <a:rPr lang="en-US" sz="1200">
                <a:effectLst/>
                <a:latin typeface="Arial" panose="020B0604020202020204" pitchFamily="34" charset="0"/>
              </a:rPr>
              <a:t>Planning Guide for Independence in Accredited Continuing Education</a:t>
            </a:r>
          </a:p>
          <a:p>
            <a:r>
              <a:rPr lang="en-US" sz="1200">
                <a:effectLst/>
                <a:latin typeface="Arial" panose="020B0604020202020204" pitchFamily="34" charset="0"/>
              </a:rPr>
              <a:t>© 2021 Accreditation Council for Continuing Medical Education (ACCME</a:t>
            </a:r>
            <a:r>
              <a:rPr lang="en-US" sz="1200" baseline="30000">
                <a:effectLst/>
                <a:latin typeface="Arial" panose="020B0604020202020204" pitchFamily="34" charset="0"/>
              </a:rPr>
              <a:t>®</a:t>
            </a:r>
            <a:r>
              <a:rPr lang="en-US" sz="1200">
                <a:effectLst/>
                <a:latin typeface="Arial" panose="020B0604020202020204" pitchFamily="34" charset="0"/>
              </a:rPr>
              <a:t>)</a:t>
            </a:r>
          </a:p>
        </p:txBody>
      </p:sp>
      <p:sp>
        <p:nvSpPr>
          <p:cNvPr id="20" name="TextBox 19">
            <a:extLst>
              <a:ext uri="{FF2B5EF4-FFF2-40B4-BE49-F238E27FC236}">
                <a16:creationId xmlns:a16="http://schemas.microsoft.com/office/drawing/2014/main" id="{7CE3F4C5-ABB7-F245-B9DC-2A73416A5389}"/>
              </a:ext>
            </a:extLst>
          </p:cNvPr>
          <p:cNvSpPr txBox="1"/>
          <p:nvPr/>
        </p:nvSpPr>
        <p:spPr>
          <a:xfrm>
            <a:off x="5742432" y="6204807"/>
            <a:ext cx="6096000" cy="461665"/>
          </a:xfrm>
          <a:prstGeom prst="rect">
            <a:avLst/>
          </a:prstGeom>
          <a:noFill/>
        </p:spPr>
        <p:txBody>
          <a:bodyPr wrap="square">
            <a:spAutoFit/>
          </a:bodyPr>
          <a:lstStyle/>
          <a:p>
            <a:pPr algn="r"/>
            <a:r>
              <a:rPr lang="en-US" sz="1200">
                <a:effectLst/>
                <a:latin typeface="Arial" panose="020B0604020202020204" pitchFamily="34" charset="0"/>
              </a:rPr>
              <a:t>934_20211028</a:t>
            </a:r>
          </a:p>
          <a:p>
            <a:pPr algn="r"/>
            <a:r>
              <a:rPr lang="en-US" sz="1200">
                <a:effectLst/>
                <a:latin typeface="Arial" panose="020B0604020202020204" pitchFamily="34" charset="0"/>
              </a:rPr>
              <a:t>Page 9 of 13</a:t>
            </a:r>
          </a:p>
        </p:txBody>
      </p:sp>
    </p:spTree>
    <p:extLst>
      <p:ext uri="{BB962C8B-B14F-4D97-AF65-F5344CB8AC3E}">
        <p14:creationId xmlns:p14="http://schemas.microsoft.com/office/powerpoint/2010/main" val="2549734081"/>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 xmlns="eca38546-6938-46d3-bf0c-d41f36280e17" xsi:nil="true"/>
    <Archive xmlns="eca38546-6938-46d3-bf0c-d41f36280e17">false</Archiv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851E642709CD4A99A3B8E0E4CEC8AE" ma:contentTypeVersion="15" ma:contentTypeDescription="Create a new document." ma:contentTypeScope="" ma:versionID="65c4d18b8a39f91adbcd38715564ec3a">
  <xsd:schema xmlns:xsd="http://www.w3.org/2001/XMLSchema" xmlns:xs="http://www.w3.org/2001/XMLSchema" xmlns:p="http://schemas.microsoft.com/office/2006/metadata/properties" xmlns:ns2="eca38546-6938-46d3-bf0c-d41f36280e17" xmlns:ns3="9becd829-7053-450f-be51-39d979bfe24b" targetNamespace="http://schemas.microsoft.com/office/2006/metadata/properties" ma:root="true" ma:fieldsID="0144ece64df7f6c5ac85c295b22f28f0" ns2:_="" ns3:_="">
    <xsd:import namespace="eca38546-6938-46d3-bf0c-d41f36280e17"/>
    <xsd:import namespace="9becd829-7053-450f-be51-39d979bfe24b"/>
    <xsd:element name="properties">
      <xsd:complexType>
        <xsd:sequence>
          <xsd:element name="documentManagement">
            <xsd:complexType>
              <xsd:all>
                <xsd:element ref="ns2:Project" minOccurs="0"/>
                <xsd:element ref="ns2:Archive" minOccurs="0"/>
                <xsd:element ref="ns3:SharedWithUsers" minOccurs="0"/>
                <xsd:element ref="ns3:SharedWithDetails" minOccurs="0"/>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a38546-6938-46d3-bf0c-d41f36280e17" elementFormDefault="qualified">
    <xsd:import namespace="http://schemas.microsoft.com/office/2006/documentManagement/types"/>
    <xsd:import namespace="http://schemas.microsoft.com/office/infopath/2007/PartnerControls"/>
    <xsd:element name="Project" ma:index="8" nillable="true" ma:displayName="Project" ma:format="Dropdown" ma:internalName="Project">
      <xsd:simpleType>
        <xsd:restriction base="dms:Choice">
          <xsd:enumeration value="DEO Administrative Item"/>
          <xsd:enumeration value="FAQ Review"/>
          <xsd:enumeration value="Report"/>
          <xsd:enumeration value="Toolkits"/>
          <xsd:enumeration value="Outside Webinars"/>
          <xsd:enumeration value="Content Ideas"/>
          <xsd:enumeration value="Accreditation/Education Meetings"/>
          <xsd:enumeration value="Provider Education/Handouts"/>
          <xsd:enumeration value="C2 Inservice"/>
          <xsd:enumeration value="Project Management"/>
          <xsd:enumeration value="ARC Education"/>
          <xsd:enumeration value="PTO/OT Report"/>
          <xsd:enumeration value="SII Release"/>
        </xsd:restriction>
      </xsd:simpleType>
    </xsd:element>
    <xsd:element name="Archive" ma:index="9" nillable="true" ma:displayName="Archive" ma:default="0" ma:internalName="Archive">
      <xsd:simpleType>
        <xsd:restriction base="dms:Boolea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cd829-7053-450f-be51-39d979bfe24b"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70221A-5B28-4307-B610-1C40152F9864}">
  <ds:schemaRefs>
    <ds:schemaRef ds:uri="eca38546-6938-46d3-bf0c-d41f36280e17"/>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19D8EB2-B5F2-4F37-9D8D-C3724BB87A41}">
  <ds:schemaRefs>
    <ds:schemaRef ds:uri="http://schemas.microsoft.com/sharepoint/v3/contenttype/forms"/>
  </ds:schemaRefs>
</ds:datastoreItem>
</file>

<file path=customXml/itemProps3.xml><?xml version="1.0" encoding="utf-8"?>
<ds:datastoreItem xmlns:ds="http://schemas.openxmlformats.org/officeDocument/2006/customXml" ds:itemID="{8DDA9B5C-C8AA-4276-BBEA-17880263FCA0}">
  <ds:schemaRefs>
    <ds:schemaRef ds:uri="9becd829-7053-450f-be51-39d979bfe24b"/>
    <ds:schemaRef ds:uri="eca38546-6938-46d3-bf0c-d41f36280e1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1772</Words>
  <Application>Microsoft Office PowerPoint</Application>
  <PresentationFormat>Widescreen</PresentationFormat>
  <Paragraphs>197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Georgia</vt:lpstr>
      <vt:lpstr>Office Theme</vt:lpstr>
      <vt:lpstr>Planning Guide for Independence in Accredited Continuing Education</vt:lpstr>
      <vt:lpstr>PowerPoint Presentation</vt:lpstr>
      <vt:lpstr>What Is The Process To Ensure Independence From Commercial Influence In Accredited Continuing Education?</vt:lpstr>
      <vt:lpstr>There are educational situations that allow you to skip these steps...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Anam Merchant</dc:creator>
  <cp:lastModifiedBy>Rebecca</cp:lastModifiedBy>
  <cp:revision>9</cp:revision>
  <dcterms:created xsi:type="dcterms:W3CDTF">2021-10-27T20:06:26Z</dcterms:created>
  <dcterms:modified xsi:type="dcterms:W3CDTF">2021-10-28T17:22:09Z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0x01010034851E642709CD4A99A3B8E0E4CEC8AE</vt:lpwstr>
  </property>
</Properties>
</file>