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90AC"/>
    <a:srgbClr val="368FA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1"/>
    <p:restoredTop sz="94660"/>
  </p:normalViewPr>
  <p:slideViewPr>
    <p:cSldViewPr snapToGrid="0" snapToObjects="1">
      <p:cViewPr>
        <p:scale>
          <a:sx n="174" d="100"/>
          <a:sy n="174" d="100"/>
        </p:scale>
        <p:origin x="2600" y="197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2B7638-D467-694F-952B-62ADAA58F010}" type="datetimeFigureOut">
              <a:rPr lang="en-US" smtClean="0"/>
              <a:t>4/10/17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AFE44B-8D3D-E84D-8EEB-ADAC72BFE109}" type="slidenum">
              <a:rPr lang="en-US" smtClean="0"/>
              <a:t>‹#›</a:t>
            </a:fld>
            <a:endParaRPr lang="en-US"/>
          </a:p>
        </p:txBody>
      </p:sp>
    </p:spTree>
    <p:extLst>
      <p:ext uri="{BB962C8B-B14F-4D97-AF65-F5344CB8AC3E}">
        <p14:creationId xmlns:p14="http://schemas.microsoft.com/office/powerpoint/2010/main" val="1781969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accme.org/ask-accme/what-financial-relationships-need-be-disclosed-accredited-provider"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ＭＳ Ｐゴシック" pitchFamily="1" charset="-128"/>
                <a:cs typeface="Arial" charset="0"/>
              </a:rPr>
              <a:t>Begin on the upper left corner of the flowchart at the A.</a:t>
            </a:r>
          </a:p>
          <a:p>
            <a:endParaRPr lang="en-US" sz="1200" b="0" kern="1200" dirty="0" smtClean="0">
              <a:solidFill>
                <a:schemeClr val="tx1"/>
              </a:solidFill>
              <a:effectLst/>
              <a:latin typeface="Arial" charset="0"/>
              <a:ea typeface="ＭＳ Ｐゴシック" pitchFamily="1" charset="-128"/>
              <a:cs typeface="Arial" charset="0"/>
            </a:endParaRPr>
          </a:p>
          <a:p>
            <a:r>
              <a:rPr lang="en-US" sz="1200" b="0" kern="1200" dirty="0" smtClean="0">
                <a:solidFill>
                  <a:schemeClr val="tx1"/>
                </a:solidFill>
                <a:effectLst/>
                <a:latin typeface="Arial" charset="0"/>
                <a:ea typeface="ＭＳ Ｐゴシック" pitchFamily="1" charset="-128"/>
                <a:cs typeface="Arial" charset="0"/>
              </a:rPr>
              <a:t>Is the content of the CME activity related to the products or business lines of an </a:t>
            </a:r>
            <a:r>
              <a:rPr lang="en-US" sz="1200" b="1" u="none" kern="1200" dirty="0" smtClean="0">
                <a:solidFill>
                  <a:schemeClr val="tx1"/>
                </a:solidFill>
                <a:effectLst/>
                <a:latin typeface="Arial" charset="0"/>
                <a:ea typeface="ＭＳ Ｐゴシック" pitchFamily="1" charset="-128"/>
                <a:cs typeface="Arial" charset="0"/>
              </a:rPr>
              <a:t>ACCME-defined commercial interest</a:t>
            </a:r>
            <a:r>
              <a:rPr lang="en-US" sz="1200" b="0" u="none" kern="1200" dirty="0" smtClean="0">
                <a:solidFill>
                  <a:schemeClr val="tx1"/>
                </a:solidFill>
                <a:effectLst/>
                <a:latin typeface="Arial" charset="0"/>
                <a:ea typeface="ＭＳ Ｐゴシック" pitchFamily="1" charset="-128"/>
                <a:cs typeface="Arial" charset="0"/>
              </a:rPr>
              <a:t>? </a:t>
            </a:r>
          </a:p>
          <a:p>
            <a:r>
              <a:rPr lang="en-US" sz="1200" kern="1200" dirty="0" smtClean="0">
                <a:solidFill>
                  <a:schemeClr val="tx1"/>
                </a:solidFill>
                <a:effectLst/>
                <a:latin typeface="Arial" charset="0"/>
                <a:ea typeface="ＭＳ Ｐゴシック" pitchFamily="1" charset="-128"/>
                <a:cs typeface="Arial" charset="0"/>
              </a:rPr>
              <a:t> </a:t>
            </a:r>
          </a:p>
          <a:p>
            <a:r>
              <a:rPr lang="en-US" sz="1200" kern="1200" dirty="0" smtClean="0">
                <a:solidFill>
                  <a:schemeClr val="tx1"/>
                </a:solidFill>
                <a:effectLst/>
                <a:latin typeface="Arial" charset="0"/>
                <a:ea typeface="ＭＳ Ｐゴシック" pitchFamily="1" charset="-128"/>
                <a:cs typeface="Arial" charset="0"/>
              </a:rPr>
              <a:t>If your answer is “yes,” proceed to </a:t>
            </a:r>
            <a:r>
              <a:rPr lang="en-US" sz="1200" b="1" kern="1200" dirty="0" smtClean="0">
                <a:solidFill>
                  <a:schemeClr val="tx1"/>
                </a:solidFill>
                <a:effectLst/>
                <a:latin typeface="Arial" charset="0"/>
                <a:ea typeface="ＭＳ Ｐゴシック" pitchFamily="1" charset="-128"/>
                <a:cs typeface="Arial" charset="0"/>
              </a:rPr>
              <a:t>B</a:t>
            </a:r>
            <a:r>
              <a:rPr lang="en-US" sz="1200" kern="1200" dirty="0" smtClean="0">
                <a:solidFill>
                  <a:schemeClr val="tx1"/>
                </a:solidFill>
                <a:effectLst/>
                <a:latin typeface="Arial" charset="0"/>
                <a:ea typeface="ＭＳ Ｐゴシック" pitchFamily="1" charset="-128"/>
                <a:cs typeface="Arial" charset="0"/>
              </a:rPr>
              <a:t>.</a:t>
            </a:r>
          </a:p>
          <a:p>
            <a:r>
              <a:rPr lang="en-US" sz="1200" kern="1200" dirty="0" smtClean="0">
                <a:solidFill>
                  <a:schemeClr val="tx1"/>
                </a:solidFill>
                <a:effectLst/>
                <a:latin typeface="Arial" charset="0"/>
                <a:ea typeface="ＭＳ Ｐゴシック" pitchFamily="1" charset="-128"/>
                <a:cs typeface="Arial" charset="0"/>
              </a:rPr>
              <a:t> </a:t>
            </a:r>
          </a:p>
          <a:p>
            <a:r>
              <a:rPr lang="en-US" sz="1200" kern="1200" dirty="0" smtClean="0">
                <a:solidFill>
                  <a:schemeClr val="tx1"/>
                </a:solidFill>
                <a:effectLst/>
                <a:latin typeface="Arial" charset="0"/>
                <a:ea typeface="ＭＳ Ｐゴシック" pitchFamily="1" charset="-128"/>
                <a:cs typeface="Arial" charset="0"/>
              </a:rPr>
              <a:t>If your answer is no, there are no </a:t>
            </a:r>
            <a:r>
              <a:rPr lang="en-US" sz="1200" i="1" kern="1200" dirty="0" smtClean="0">
                <a:solidFill>
                  <a:schemeClr val="tx1"/>
                </a:solidFill>
                <a:effectLst/>
                <a:latin typeface="Arial" charset="0"/>
                <a:ea typeface="ＭＳ Ｐゴシック" pitchFamily="1" charset="-128"/>
                <a:cs typeface="Arial" charset="0"/>
              </a:rPr>
              <a:t>relevant financial relationships </a:t>
            </a:r>
            <a:r>
              <a:rPr lang="en-US" sz="1200" kern="1200" dirty="0" smtClean="0">
                <a:solidFill>
                  <a:schemeClr val="tx1"/>
                </a:solidFill>
                <a:effectLst/>
                <a:latin typeface="Arial" charset="0"/>
                <a:ea typeface="ＭＳ Ｐゴシック" pitchFamily="1" charset="-128"/>
                <a:cs typeface="Arial" charset="0"/>
              </a:rPr>
              <a:t>to identify</a:t>
            </a:r>
            <a:r>
              <a:rPr lang="en-US" sz="1200" i="1" kern="1200" dirty="0" smtClean="0">
                <a:solidFill>
                  <a:schemeClr val="tx1"/>
                </a:solidFill>
                <a:effectLst/>
                <a:latin typeface="Arial" charset="0"/>
                <a:ea typeface="ＭＳ Ｐゴシック" pitchFamily="1" charset="-128"/>
                <a:cs typeface="Arial" charset="0"/>
              </a:rPr>
              <a:t>.</a:t>
            </a:r>
            <a:r>
              <a:rPr lang="en-US" sz="1200" kern="1200" dirty="0" smtClean="0">
                <a:solidFill>
                  <a:schemeClr val="tx1"/>
                </a:solidFill>
                <a:effectLst/>
                <a:latin typeface="Arial" charset="0"/>
                <a:ea typeface="ＭＳ Ｐゴシック" pitchFamily="1" charset="-128"/>
                <a:cs typeface="Arial" charset="0"/>
              </a:rPr>
              <a:t> Before the CME activity, disclose to learners that there are no relevant financial relationships with ACCME-defined commercial interests for anyone who is in control of the content of the activity. The flowchart ends here—you’re done!</a:t>
            </a:r>
          </a:p>
          <a:p>
            <a:endParaRPr lang="en-US" dirty="0"/>
          </a:p>
        </p:txBody>
      </p:sp>
      <p:sp>
        <p:nvSpPr>
          <p:cNvPr id="4" name="Slide Number Placeholder 3"/>
          <p:cNvSpPr>
            <a:spLocks noGrp="1"/>
          </p:cNvSpPr>
          <p:nvPr>
            <p:ph type="sldNum" sz="quarter" idx="10"/>
          </p:nvPr>
        </p:nvSpPr>
        <p:spPr/>
        <p:txBody>
          <a:bodyPr/>
          <a:lstStyle/>
          <a:p>
            <a:fld id="{0FAFE44B-8D3D-E84D-8EEB-ADAC72BFE109}" type="slidenum">
              <a:rPr lang="en-US" smtClean="0"/>
              <a:t>7</a:t>
            </a:fld>
            <a:endParaRPr lang="en-US"/>
          </a:p>
        </p:txBody>
      </p:sp>
    </p:spTree>
    <p:extLst>
      <p:ext uri="{BB962C8B-B14F-4D97-AF65-F5344CB8AC3E}">
        <p14:creationId xmlns:p14="http://schemas.microsoft.com/office/powerpoint/2010/main" val="758243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ＭＳ Ｐゴシック" pitchFamily="1" charset="-128"/>
                <a:cs typeface="Arial" charset="0"/>
              </a:rPr>
              <a:t>Beginning at </a:t>
            </a:r>
            <a:r>
              <a:rPr lang="en-US" sz="1200" b="1" kern="1200" dirty="0" smtClean="0">
                <a:solidFill>
                  <a:schemeClr val="tx1"/>
                </a:solidFill>
                <a:effectLst/>
                <a:latin typeface="Arial" charset="0"/>
                <a:ea typeface="ＭＳ Ｐゴシック" pitchFamily="1" charset="-128"/>
                <a:cs typeface="Arial" charset="0"/>
              </a:rPr>
              <a:t>B</a:t>
            </a:r>
            <a:r>
              <a:rPr lang="en-US" sz="1200" kern="1200" dirty="0" smtClean="0">
                <a:solidFill>
                  <a:schemeClr val="tx1"/>
                </a:solidFill>
                <a:effectLst/>
                <a:latin typeface="Arial" charset="0"/>
                <a:ea typeface="ＭＳ Ｐゴシック" pitchFamily="1" charset="-128"/>
                <a:cs typeface="Arial" charset="0"/>
              </a:rPr>
              <a:t>, use the flowchart for each person in </a:t>
            </a:r>
            <a:r>
              <a:rPr lang="en-US" sz="1200" b="1" u="none" kern="1200" dirty="0" smtClean="0">
                <a:solidFill>
                  <a:schemeClr val="tx1"/>
                </a:solidFill>
                <a:effectLst/>
                <a:latin typeface="Arial" charset="0"/>
                <a:ea typeface="ＭＳ Ｐゴシック" pitchFamily="1" charset="-128"/>
                <a:cs typeface="Arial" charset="0"/>
              </a:rPr>
              <a:t>control of the content of the CME </a:t>
            </a:r>
            <a:r>
              <a:rPr lang="en-US" sz="1200" kern="1200" dirty="0" smtClean="0">
                <a:solidFill>
                  <a:schemeClr val="tx1"/>
                </a:solidFill>
                <a:effectLst/>
                <a:latin typeface="Arial" charset="0"/>
                <a:ea typeface="ＭＳ Ｐゴシック" pitchFamily="1" charset="-128"/>
                <a:cs typeface="Arial" charset="0"/>
              </a:rPr>
              <a:t> activity. These may include planning committee members, staff, authors, content reviewers, and faculty.</a:t>
            </a:r>
          </a:p>
          <a:p>
            <a:r>
              <a:rPr lang="en-US" sz="1200" kern="1200" dirty="0" smtClean="0">
                <a:solidFill>
                  <a:schemeClr val="tx1"/>
                </a:solidFill>
                <a:effectLst/>
                <a:latin typeface="Arial" charset="0"/>
                <a:ea typeface="ＭＳ Ｐゴシック" pitchFamily="1" charset="-128"/>
                <a:cs typeface="Arial" charset="0"/>
              </a:rPr>
              <a:t> </a:t>
            </a:r>
          </a:p>
          <a:p>
            <a:r>
              <a:rPr lang="en-US" sz="1200" b="1" kern="1200" dirty="0" smtClean="0">
                <a:solidFill>
                  <a:schemeClr val="tx1"/>
                </a:solidFill>
                <a:effectLst/>
                <a:latin typeface="Arial" charset="0"/>
                <a:ea typeface="ＭＳ Ｐゴシック" pitchFamily="1" charset="-128"/>
                <a:cs typeface="Arial" charset="0"/>
              </a:rPr>
              <a:t>Is the person an employee/owner of an ACCME-defined commercial interest?</a:t>
            </a:r>
            <a:endParaRPr lang="en-US" sz="1200" kern="1200" dirty="0" smtClean="0">
              <a:solidFill>
                <a:schemeClr val="tx1"/>
              </a:solidFill>
              <a:effectLst/>
              <a:latin typeface="Arial" charset="0"/>
              <a:ea typeface="ＭＳ Ｐゴシック" pitchFamily="1" charset="-128"/>
              <a:cs typeface="Arial" charset="0"/>
            </a:endParaRPr>
          </a:p>
          <a:p>
            <a:r>
              <a:rPr lang="en-US" sz="1200" kern="1200" dirty="0" smtClean="0">
                <a:solidFill>
                  <a:schemeClr val="tx1"/>
                </a:solidFill>
                <a:effectLst/>
                <a:latin typeface="Arial" charset="0"/>
                <a:ea typeface="ＭＳ Ｐゴシック" pitchFamily="1" charset="-128"/>
                <a:cs typeface="Arial" charset="0"/>
              </a:rPr>
              <a:t> </a:t>
            </a:r>
          </a:p>
          <a:p>
            <a:r>
              <a:rPr lang="en-US" sz="1200" kern="1200" dirty="0" smtClean="0">
                <a:solidFill>
                  <a:schemeClr val="tx1"/>
                </a:solidFill>
                <a:effectLst/>
                <a:latin typeface="Arial" charset="0"/>
                <a:ea typeface="ＭＳ Ｐゴシック" pitchFamily="1" charset="-128"/>
                <a:cs typeface="Arial" charset="0"/>
              </a:rPr>
              <a:t>If the answer is “no,” proceed to </a:t>
            </a:r>
            <a:r>
              <a:rPr lang="en-US" sz="1200" b="1" kern="1200" dirty="0" smtClean="0">
                <a:solidFill>
                  <a:schemeClr val="tx1"/>
                </a:solidFill>
                <a:effectLst/>
                <a:latin typeface="Arial" charset="0"/>
                <a:ea typeface="ＭＳ Ｐゴシック" pitchFamily="1" charset="-128"/>
                <a:cs typeface="Arial" charset="0"/>
              </a:rPr>
              <a:t>C</a:t>
            </a:r>
            <a:r>
              <a:rPr lang="en-US" sz="1200" kern="1200" dirty="0" smtClean="0">
                <a:solidFill>
                  <a:schemeClr val="tx1"/>
                </a:solidFill>
                <a:effectLst/>
                <a:latin typeface="Arial" charset="0"/>
                <a:ea typeface="ＭＳ Ｐゴシック" pitchFamily="1" charset="-128"/>
                <a:cs typeface="Arial" charset="0"/>
              </a:rPr>
              <a:t>. </a:t>
            </a:r>
          </a:p>
          <a:p>
            <a:r>
              <a:rPr lang="en-US" sz="1200" kern="1200" dirty="0" smtClean="0">
                <a:solidFill>
                  <a:schemeClr val="tx1"/>
                </a:solidFill>
                <a:effectLst/>
                <a:latin typeface="Arial" charset="0"/>
                <a:ea typeface="ＭＳ Ｐゴシック" pitchFamily="1" charset="-128"/>
                <a:cs typeface="Arial" charset="0"/>
              </a:rPr>
              <a:t> </a:t>
            </a:r>
          </a:p>
          <a:p>
            <a:r>
              <a:rPr lang="en-US" sz="1200" kern="1200" dirty="0" smtClean="0">
                <a:solidFill>
                  <a:schemeClr val="tx1"/>
                </a:solidFill>
                <a:effectLst/>
                <a:latin typeface="Arial" charset="0"/>
                <a:ea typeface="ＭＳ Ｐゴシック" pitchFamily="1" charset="-128"/>
                <a:cs typeface="Arial" charset="0"/>
              </a:rPr>
              <a:t>If the answer is “yes,” proceed no further. Employees of ACCME-defined commercial interests are prohibited from having any role in the planning or implementation of CME activities related to the commercial interest’s business lines or products. (There are a few special-use cases where employees may have a specific, limited role.</a:t>
            </a:r>
            <a:r>
              <a:rPr lang="en-US" sz="1200" kern="1200" baseline="0" dirty="0" smtClean="0">
                <a:solidFill>
                  <a:schemeClr val="tx1"/>
                </a:solidFill>
                <a:effectLst/>
                <a:latin typeface="Arial" charset="0"/>
                <a:ea typeface="ＭＳ Ｐゴシック" pitchFamily="1" charset="-128"/>
                <a:cs typeface="Arial" charset="0"/>
              </a:rPr>
              <a:t> For more information, see http://</a:t>
            </a:r>
            <a:r>
              <a:rPr lang="en-US" sz="1200" kern="1200" baseline="0" dirty="0" err="1" smtClean="0">
                <a:solidFill>
                  <a:schemeClr val="tx1"/>
                </a:solidFill>
                <a:effectLst/>
                <a:latin typeface="Arial" charset="0"/>
                <a:ea typeface="ＭＳ Ｐゴシック" pitchFamily="1" charset="-128"/>
                <a:cs typeface="Arial" charset="0"/>
              </a:rPr>
              <a:t>www.accme.org</a:t>
            </a:r>
            <a:r>
              <a:rPr lang="en-US" sz="1200" kern="1200" baseline="0" dirty="0" smtClean="0">
                <a:solidFill>
                  <a:schemeClr val="tx1"/>
                </a:solidFill>
                <a:effectLst/>
                <a:latin typeface="Arial" charset="0"/>
                <a:ea typeface="ＭＳ Ｐゴシック" pitchFamily="1" charset="-128"/>
                <a:cs typeface="Arial" charset="0"/>
              </a:rPr>
              <a:t>/</a:t>
            </a:r>
            <a:r>
              <a:rPr lang="en-US" sz="1200" kern="1200" baseline="0" dirty="0" err="1" smtClean="0">
                <a:solidFill>
                  <a:schemeClr val="tx1"/>
                </a:solidFill>
                <a:effectLst/>
                <a:latin typeface="Arial" charset="0"/>
                <a:ea typeface="ＭＳ Ｐゴシック" pitchFamily="1" charset="-128"/>
                <a:cs typeface="Arial" charset="0"/>
              </a:rPr>
              <a:t>commercialemployees</a:t>
            </a:r>
            <a:r>
              <a:rPr lang="en-US" sz="1200" kern="1200" baseline="0" dirty="0" smtClean="0">
                <a:solidFill>
                  <a:schemeClr val="tx1"/>
                </a:solidFill>
                <a:effectLst/>
                <a:latin typeface="Arial" charset="0"/>
                <a:ea typeface="ＭＳ Ｐゴシック" pitchFamily="1" charset="-128"/>
                <a:cs typeface="Arial" charset="0"/>
              </a:rPr>
              <a:t> </a:t>
            </a:r>
          </a:p>
          <a:p>
            <a:endParaRPr lang="en-US" dirty="0"/>
          </a:p>
        </p:txBody>
      </p:sp>
      <p:sp>
        <p:nvSpPr>
          <p:cNvPr id="4" name="Slide Number Placeholder 3"/>
          <p:cNvSpPr>
            <a:spLocks noGrp="1"/>
          </p:cNvSpPr>
          <p:nvPr>
            <p:ph type="sldNum" sz="quarter" idx="10"/>
          </p:nvPr>
        </p:nvSpPr>
        <p:spPr/>
        <p:txBody>
          <a:bodyPr/>
          <a:lstStyle/>
          <a:p>
            <a:fld id="{0FAFE44B-8D3D-E84D-8EEB-ADAC72BFE109}" type="slidenum">
              <a:rPr lang="en-US" smtClean="0"/>
              <a:t>8</a:t>
            </a:fld>
            <a:endParaRPr lang="en-US"/>
          </a:p>
        </p:txBody>
      </p:sp>
    </p:spTree>
    <p:extLst>
      <p:ext uri="{BB962C8B-B14F-4D97-AF65-F5344CB8AC3E}">
        <p14:creationId xmlns:p14="http://schemas.microsoft.com/office/powerpoint/2010/main" val="690391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Arial" charset="0"/>
                <a:ea typeface="ＭＳ Ｐゴシック" pitchFamily="1" charset="-128"/>
                <a:cs typeface="Arial" charset="0"/>
              </a:rPr>
              <a:t>Does the person have a </a:t>
            </a:r>
            <a:r>
              <a:rPr lang="en-US" sz="1200" b="1" i="1" kern="1200" dirty="0" smtClean="0">
                <a:solidFill>
                  <a:schemeClr val="tx1"/>
                </a:solidFill>
                <a:effectLst/>
                <a:latin typeface="Arial" charset="0"/>
                <a:ea typeface="ＭＳ Ｐゴシック" pitchFamily="1" charset="-128"/>
                <a:cs typeface="Arial" charset="0"/>
              </a:rPr>
              <a:t>relevant financial relationship </a:t>
            </a:r>
            <a:r>
              <a:rPr lang="en-US" sz="1200" b="1" kern="1200" dirty="0" smtClean="0">
                <a:solidFill>
                  <a:schemeClr val="tx1"/>
                </a:solidFill>
                <a:effectLst/>
                <a:latin typeface="Arial" charset="0"/>
                <a:ea typeface="ＭＳ Ｐゴシック" pitchFamily="1" charset="-128"/>
                <a:cs typeface="Arial" charset="0"/>
              </a:rPr>
              <a:t>with an ACCME-defined commercial interest?</a:t>
            </a:r>
            <a:endParaRPr lang="en-US" sz="1200" kern="1200" dirty="0" smtClean="0">
              <a:solidFill>
                <a:schemeClr val="tx1"/>
              </a:solidFill>
              <a:effectLst/>
              <a:latin typeface="Arial" charset="0"/>
              <a:ea typeface="ＭＳ Ｐゴシック" pitchFamily="1" charset="-128"/>
              <a:cs typeface="Arial" charset="0"/>
            </a:endParaRPr>
          </a:p>
          <a:p>
            <a:r>
              <a:rPr lang="en-US" sz="1200" b="1" kern="1200" dirty="0" smtClean="0">
                <a:solidFill>
                  <a:schemeClr val="tx1"/>
                </a:solidFill>
                <a:effectLst/>
                <a:latin typeface="Arial" charset="0"/>
                <a:ea typeface="ＭＳ Ｐゴシック" pitchFamily="1" charset="-128"/>
                <a:cs typeface="Arial" charset="0"/>
              </a:rPr>
              <a:t> </a:t>
            </a:r>
            <a:endParaRPr lang="en-US" sz="1200" kern="1200" dirty="0" smtClean="0">
              <a:solidFill>
                <a:schemeClr val="tx1"/>
              </a:solidFill>
              <a:effectLst/>
              <a:latin typeface="Arial" charset="0"/>
              <a:ea typeface="ＭＳ Ｐゴシック" pitchFamily="1" charset="-128"/>
              <a:cs typeface="Arial" charset="0"/>
            </a:endParaRPr>
          </a:p>
          <a:p>
            <a:r>
              <a:rPr lang="en-US" sz="1200" u="none" kern="1200" dirty="0" smtClean="0">
                <a:solidFill>
                  <a:schemeClr val="tx1"/>
                </a:solidFill>
                <a:effectLst/>
                <a:latin typeface="Arial" charset="0"/>
                <a:ea typeface="ＭＳ Ｐゴシック" pitchFamily="1" charset="-128"/>
                <a:cs typeface="Arial" charset="0"/>
              </a:rPr>
              <a:t>The flowchart provides a four-question checklist to determine whether a </a:t>
            </a:r>
            <a:r>
              <a:rPr lang="en-US" sz="1200" i="1" u="none" kern="1200" dirty="0" smtClean="0">
                <a:solidFill>
                  <a:schemeClr val="tx1"/>
                </a:solidFill>
                <a:effectLst/>
                <a:latin typeface="Arial" charset="0"/>
                <a:ea typeface="ＭＳ Ｐゴシック" pitchFamily="1" charset="-128"/>
                <a:cs typeface="Arial" charset="0"/>
              </a:rPr>
              <a:t>relevant financial relationship</a:t>
            </a:r>
            <a:r>
              <a:rPr lang="en-US" sz="1200" u="none" kern="1200" dirty="0" smtClean="0">
                <a:solidFill>
                  <a:schemeClr val="tx1"/>
                </a:solidFill>
                <a:effectLst/>
                <a:latin typeface="Arial" charset="0"/>
                <a:ea typeface="ＭＳ Ｐゴシック" pitchFamily="1" charset="-128"/>
                <a:cs typeface="Arial" charset="0"/>
              </a:rPr>
              <a:t> exists</a:t>
            </a:r>
            <a:r>
              <a:rPr lang="en-US" sz="1200" i="1" u="none" kern="1200" dirty="0" smtClean="0">
                <a:solidFill>
                  <a:schemeClr val="tx1"/>
                </a:solidFill>
                <a:effectLst/>
                <a:latin typeface="Arial" charset="0"/>
                <a:ea typeface="ＭＳ Ｐゴシック" pitchFamily="1" charset="-128"/>
                <a:cs typeface="Arial" charset="0"/>
              </a:rPr>
              <a:t>—</a:t>
            </a:r>
            <a:r>
              <a:rPr lang="en-US" sz="1200" u="none" kern="1200" dirty="0" smtClean="0">
                <a:solidFill>
                  <a:schemeClr val="tx1"/>
                </a:solidFill>
                <a:effectLst/>
                <a:latin typeface="Arial" charset="0"/>
                <a:ea typeface="ＭＳ Ｐゴシック" pitchFamily="1" charset="-128"/>
                <a:cs typeface="Arial" charset="0"/>
              </a:rPr>
              <a:t>per ACCME expectations —therefore creating a conflict of interest. A </a:t>
            </a:r>
            <a:r>
              <a:rPr lang="en-US" sz="1200" i="1" u="none" kern="1200" dirty="0" smtClean="0">
                <a:solidFill>
                  <a:schemeClr val="tx1"/>
                </a:solidFill>
                <a:effectLst/>
                <a:latin typeface="Arial" charset="0"/>
                <a:ea typeface="ＭＳ Ｐゴシック" pitchFamily="1" charset="-128"/>
                <a:cs typeface="Arial" charset="0"/>
              </a:rPr>
              <a:t>relevant financial relationship</a:t>
            </a:r>
            <a:r>
              <a:rPr lang="en-US" sz="1200" u="none" kern="1200" dirty="0" smtClean="0">
                <a:solidFill>
                  <a:schemeClr val="tx1"/>
                </a:solidFill>
                <a:effectLst/>
                <a:latin typeface="Arial" charset="0"/>
                <a:ea typeface="ＭＳ Ｐゴシック" pitchFamily="1" charset="-128"/>
                <a:cs typeface="Arial" charset="0"/>
              </a:rPr>
              <a:t> exists only if you affirm all four statements.</a:t>
            </a:r>
          </a:p>
          <a:p>
            <a:r>
              <a:rPr lang="en-US" sz="1200" kern="1200" dirty="0" smtClean="0">
                <a:solidFill>
                  <a:schemeClr val="tx1"/>
                </a:solidFill>
                <a:effectLst/>
                <a:latin typeface="Arial" charset="0"/>
                <a:ea typeface="ＭＳ Ｐゴシック" pitchFamily="1" charset="-128"/>
                <a:cs typeface="Arial" charset="0"/>
              </a:rPr>
              <a:t> </a:t>
            </a:r>
          </a:p>
          <a:p>
            <a:r>
              <a:rPr lang="en-US" sz="1200" b="1" i="1" kern="1200" dirty="0" smtClean="0">
                <a:solidFill>
                  <a:schemeClr val="tx1"/>
                </a:solidFill>
                <a:effectLst/>
                <a:latin typeface="Arial" charset="0"/>
                <a:ea typeface="ＭＳ Ｐゴシック" pitchFamily="1" charset="-128"/>
                <a:cs typeface="Arial" charset="0"/>
              </a:rPr>
              <a:t>Relevant financial relationship between person in control of content (or their spouse/partner) and an ACCME-defined commercial interest</a:t>
            </a:r>
            <a:endParaRPr lang="en-US" sz="1200" kern="1200" dirty="0" smtClean="0">
              <a:solidFill>
                <a:schemeClr val="tx1"/>
              </a:solidFill>
              <a:effectLst/>
              <a:latin typeface="Arial" charset="0"/>
              <a:ea typeface="ＭＳ Ｐゴシック" pitchFamily="1" charset="-128"/>
              <a:cs typeface="Arial" charset="0"/>
            </a:endParaRPr>
          </a:p>
          <a:p>
            <a:r>
              <a:rPr lang="en-US" sz="1200" kern="1200" dirty="0" smtClean="0">
                <a:solidFill>
                  <a:schemeClr val="tx1"/>
                </a:solidFill>
                <a:effectLst/>
                <a:latin typeface="Arial" charset="0"/>
                <a:ea typeface="ＭＳ Ｐゴシック" pitchFamily="1" charset="-128"/>
                <a:cs typeface="Arial" charset="0"/>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pitchFamily="1" charset="-128"/>
                <a:cs typeface="Arial" charset="0"/>
              </a:rPr>
              <a:t>To better understand how the ACCME defines relevant financial relationships, see </a:t>
            </a:r>
            <a:r>
              <a:rPr lang="en-US" sz="1200" u="sng" kern="1200" dirty="0" smtClean="0">
                <a:solidFill>
                  <a:schemeClr val="tx1"/>
                </a:solidFill>
                <a:effectLst/>
                <a:latin typeface="Arial" charset="0"/>
                <a:ea typeface="ＭＳ Ｐゴシック" pitchFamily="1" charset="-128"/>
                <a:cs typeface="Arial" charset="0"/>
                <a:hlinkClick r:id="rId3"/>
              </a:rPr>
              <a:t>http://www.accme.org/ask-accme/what-financial-relationships-need-be-disclosed-accredited-provider</a:t>
            </a:r>
            <a:r>
              <a:rPr lang="en-US" sz="1200" u="none" kern="1200" dirty="0" smtClean="0">
                <a:solidFill>
                  <a:schemeClr val="tx1"/>
                </a:solidFill>
                <a:effectLst/>
                <a:latin typeface="Arial" charset="0"/>
                <a:ea typeface="ＭＳ Ｐゴシック" pitchFamily="1" charset="-128"/>
                <a:cs typeface="Arial" charset="0"/>
              </a:rPr>
              <a:t>.</a:t>
            </a:r>
            <a:r>
              <a:rPr lang="en-US" sz="1200" u="none" kern="1200" baseline="0" dirty="0" smtClean="0">
                <a:solidFill>
                  <a:schemeClr val="tx1"/>
                </a:solidFill>
                <a:effectLst/>
                <a:latin typeface="Arial" charset="0"/>
                <a:ea typeface="ＭＳ Ｐゴシック" pitchFamily="1" charset="-128"/>
                <a:cs typeface="Arial" charset="0"/>
              </a:rPr>
              <a:t> </a:t>
            </a:r>
            <a:r>
              <a:rPr lang="en-US" sz="1200" kern="1200" dirty="0" smtClean="0">
                <a:solidFill>
                  <a:schemeClr val="tx1"/>
                </a:solidFill>
                <a:effectLst/>
                <a:latin typeface="Arial" charset="0"/>
                <a:ea typeface="ＭＳ Ｐゴシック" pitchFamily="1" charset="-128"/>
                <a:cs typeface="Arial" charset="0"/>
              </a:rPr>
              <a:t>Remember that the </a:t>
            </a:r>
            <a:r>
              <a:rPr lang="en-US" sz="1200" b="1" u="none" kern="1200" dirty="0" smtClean="0">
                <a:solidFill>
                  <a:schemeClr val="tx1"/>
                </a:solidFill>
                <a:effectLst/>
                <a:latin typeface="Arial" charset="0"/>
                <a:ea typeface="ＭＳ Ｐゴシック" pitchFamily="1" charset="-128"/>
                <a:cs typeface="Arial" charset="0"/>
              </a:rPr>
              <a:t>financial relationships of the person’s spouse or partner </a:t>
            </a:r>
            <a:r>
              <a:rPr lang="en-US" sz="1200" kern="1200" dirty="0" smtClean="0">
                <a:solidFill>
                  <a:schemeClr val="tx1"/>
                </a:solidFill>
                <a:effectLst/>
                <a:latin typeface="Arial" charset="0"/>
                <a:ea typeface="ＭＳ Ｐゴシック" pitchFamily="1" charset="-128"/>
                <a:cs typeface="Arial" charset="0"/>
              </a:rPr>
              <a:t>count. (Please note that the ACCME’s definition of relevant financial relationships does </a:t>
            </a:r>
            <a:r>
              <a:rPr lang="en-US" sz="1200" i="1" kern="1200" dirty="0" smtClean="0">
                <a:solidFill>
                  <a:schemeClr val="tx1"/>
                </a:solidFill>
                <a:effectLst/>
                <a:latin typeface="Arial" charset="0"/>
                <a:ea typeface="ＭＳ Ｐゴシック" pitchFamily="1" charset="-128"/>
                <a:cs typeface="Arial" charset="0"/>
              </a:rPr>
              <a:t>not</a:t>
            </a:r>
            <a:r>
              <a:rPr lang="en-US" sz="1200" kern="1200" dirty="0" smtClean="0">
                <a:solidFill>
                  <a:schemeClr val="tx1"/>
                </a:solidFill>
                <a:effectLst/>
                <a:latin typeface="Arial" charset="0"/>
                <a:ea typeface="ＭＳ Ｐゴシック" pitchFamily="1" charset="-128"/>
                <a:cs typeface="Arial" charset="0"/>
              </a:rPr>
              <a:t> include faculty honoraria, even if the activity is commercially supported, since the financial relationship is between the faculty and the CME provider, not between the faculty and the commercial interest.)</a:t>
            </a:r>
          </a:p>
          <a:p>
            <a:pPr lvl="1"/>
            <a:endParaRPr lang="en-US" sz="1200" b="1" i="1" kern="1200" dirty="0" smtClean="0">
              <a:solidFill>
                <a:schemeClr val="tx1"/>
              </a:solidFill>
              <a:effectLst/>
              <a:latin typeface="Arial" charset="0"/>
              <a:ea typeface="ＭＳ Ｐゴシック" pitchFamily="1" charset="-128"/>
              <a:cs typeface="Arial" charset="0"/>
            </a:endParaRPr>
          </a:p>
          <a:p>
            <a:pPr lvl="1"/>
            <a:r>
              <a:rPr lang="en-US" sz="1200" b="1" i="1" kern="1200" dirty="0" smtClean="0">
                <a:solidFill>
                  <a:schemeClr val="tx1"/>
                </a:solidFill>
                <a:effectLst/>
                <a:latin typeface="Arial" charset="0"/>
                <a:ea typeface="ＭＳ Ｐゴシック" pitchFamily="1" charset="-128"/>
                <a:cs typeface="Arial" charset="0"/>
              </a:rPr>
              <a:t>Any amount ($)</a:t>
            </a:r>
            <a:endParaRPr lang="en-US" sz="1200" kern="1200" dirty="0" smtClean="0">
              <a:solidFill>
                <a:schemeClr val="tx1"/>
              </a:solidFill>
              <a:effectLst/>
              <a:latin typeface="Arial" charset="0"/>
              <a:ea typeface="ＭＳ Ｐゴシック" pitchFamily="1" charset="-128"/>
              <a:cs typeface="Arial" charset="0"/>
            </a:endParaRPr>
          </a:p>
          <a:p>
            <a:pPr lvl="1"/>
            <a:r>
              <a:rPr lang="en-US" sz="1200" kern="1200" dirty="0" smtClean="0">
                <a:solidFill>
                  <a:schemeClr val="tx1"/>
                </a:solidFill>
                <a:effectLst/>
                <a:latin typeface="Arial" charset="0"/>
                <a:ea typeface="ＭＳ Ｐゴシック" pitchFamily="1" charset="-128"/>
                <a:cs typeface="Arial" charset="0"/>
              </a:rPr>
              <a:t>A financial relationship of any value counts — there is no minimum threshold. For more explanation, see </a:t>
            </a:r>
            <a:r>
              <a:rPr lang="en-US" sz="1200" u="sng" kern="1200" dirty="0" smtClean="0">
                <a:solidFill>
                  <a:schemeClr val="tx1"/>
                </a:solidFill>
                <a:effectLst/>
                <a:latin typeface="Arial" charset="0"/>
                <a:ea typeface="ＭＳ Ｐゴシック" pitchFamily="1" charset="-128"/>
                <a:cs typeface="Arial" charset="0"/>
              </a:rPr>
              <a:t>this </a:t>
            </a:r>
            <a:r>
              <a:rPr lang="en-US" sz="1200" i="1" u="sng" kern="1200" dirty="0" smtClean="0">
                <a:solidFill>
                  <a:schemeClr val="tx1"/>
                </a:solidFill>
                <a:effectLst/>
                <a:latin typeface="Arial" charset="0"/>
                <a:ea typeface="ＭＳ Ｐゴシック" pitchFamily="1" charset="-128"/>
                <a:cs typeface="Arial" charset="0"/>
              </a:rPr>
              <a:t>Ask ACCME</a:t>
            </a:r>
            <a:r>
              <a:rPr lang="en-US" sz="1200" u="sng" kern="1200" dirty="0" smtClean="0">
                <a:solidFill>
                  <a:schemeClr val="tx1"/>
                </a:solidFill>
                <a:effectLst/>
                <a:latin typeface="Arial" charset="0"/>
                <a:ea typeface="ＭＳ Ｐゴシック" pitchFamily="1" charset="-128"/>
                <a:cs typeface="Arial" charset="0"/>
              </a:rPr>
              <a:t> FAQ</a:t>
            </a:r>
            <a:r>
              <a:rPr lang="en-US" sz="1200" kern="1200" dirty="0" smtClean="0">
                <a:solidFill>
                  <a:schemeClr val="tx1"/>
                </a:solidFill>
                <a:effectLst/>
                <a:latin typeface="Arial" charset="0"/>
                <a:ea typeface="ＭＳ Ｐゴシック" pitchFamily="1" charset="-128"/>
                <a:cs typeface="Arial" charset="0"/>
              </a:rPr>
              <a:t> .</a:t>
            </a:r>
          </a:p>
          <a:p>
            <a:pPr lvl="1"/>
            <a:r>
              <a:rPr lang="en-US" sz="1200" kern="1200" dirty="0" smtClean="0">
                <a:solidFill>
                  <a:schemeClr val="tx1"/>
                </a:solidFill>
                <a:effectLst/>
                <a:latin typeface="Arial" charset="0"/>
                <a:ea typeface="ＭＳ Ｐゴシック" pitchFamily="1" charset="-128"/>
                <a:cs typeface="Arial" charset="0"/>
              </a:rPr>
              <a:t> </a:t>
            </a:r>
          </a:p>
          <a:p>
            <a:pPr lvl="1"/>
            <a:r>
              <a:rPr lang="en-US" sz="1200" b="1" i="1" kern="1200" dirty="0" smtClean="0">
                <a:solidFill>
                  <a:schemeClr val="tx1"/>
                </a:solidFill>
                <a:effectLst/>
                <a:latin typeface="Arial" charset="0"/>
                <a:ea typeface="ＭＳ Ｐゴシック" pitchFamily="1" charset="-128"/>
                <a:cs typeface="Arial" charset="0"/>
              </a:rPr>
              <a:t>In the past 12 months</a:t>
            </a:r>
            <a:endParaRPr lang="en-US" sz="1200" kern="1200" dirty="0" smtClean="0">
              <a:solidFill>
                <a:schemeClr val="tx1"/>
              </a:solidFill>
              <a:effectLst/>
              <a:latin typeface="Arial" charset="0"/>
              <a:ea typeface="ＭＳ Ｐゴシック" pitchFamily="1" charset="-128"/>
              <a:cs typeface="Arial" charset="0"/>
            </a:endParaRPr>
          </a:p>
          <a:p>
            <a:pPr lvl="1"/>
            <a:r>
              <a:rPr lang="en-US" sz="1200" kern="1200" dirty="0" smtClean="0">
                <a:solidFill>
                  <a:schemeClr val="tx1"/>
                </a:solidFill>
                <a:effectLst/>
                <a:latin typeface="Arial" charset="0"/>
                <a:ea typeface="ＭＳ Ｐゴシック" pitchFamily="1" charset="-128"/>
                <a:cs typeface="Arial" charset="0"/>
              </a:rPr>
              <a:t>ACCME requirements are concerned with relevant financial relationships of the person in control of content (and/or or their spouse/partner) that existed within the 12 months prior to the CME activity. </a:t>
            </a:r>
          </a:p>
          <a:p>
            <a:pPr lvl="1"/>
            <a:r>
              <a:rPr lang="en-US" sz="1200" kern="1200" dirty="0" smtClean="0">
                <a:solidFill>
                  <a:schemeClr val="tx1"/>
                </a:solidFill>
                <a:effectLst/>
                <a:latin typeface="Arial" charset="0"/>
                <a:ea typeface="ＭＳ Ｐゴシック" pitchFamily="1" charset="-128"/>
                <a:cs typeface="Arial" charset="0"/>
              </a:rPr>
              <a:t> </a:t>
            </a:r>
          </a:p>
          <a:p>
            <a:pPr lvl="1"/>
            <a:r>
              <a:rPr lang="en-US" sz="1200" b="1" i="1" kern="1200" dirty="0" smtClean="0">
                <a:solidFill>
                  <a:schemeClr val="tx1"/>
                </a:solidFill>
                <a:effectLst/>
                <a:latin typeface="Arial" charset="0"/>
                <a:ea typeface="ＭＳ Ｐゴシック" pitchFamily="1" charset="-128"/>
                <a:cs typeface="Arial" charset="0"/>
              </a:rPr>
              <a:t>Products/business lines of the ACCME-defined commercial interest (with which they have the relationship) are related to the content of the CME activity</a:t>
            </a:r>
            <a:endParaRPr lang="en-US" sz="1200" kern="1200" dirty="0" smtClean="0">
              <a:solidFill>
                <a:schemeClr val="tx1"/>
              </a:solidFill>
              <a:effectLst/>
              <a:latin typeface="Arial" charset="0"/>
              <a:ea typeface="ＭＳ Ｐゴシック" pitchFamily="1" charset="-128"/>
              <a:cs typeface="Arial" charset="0"/>
            </a:endParaRPr>
          </a:p>
          <a:p>
            <a:pPr lvl="1"/>
            <a:r>
              <a:rPr lang="en-US" sz="1200" kern="1200" dirty="0" smtClean="0">
                <a:solidFill>
                  <a:schemeClr val="tx1"/>
                </a:solidFill>
                <a:effectLst/>
                <a:latin typeface="Arial" charset="0"/>
                <a:ea typeface="ＭＳ Ｐゴシック" pitchFamily="1" charset="-128"/>
                <a:cs typeface="Arial" charset="0"/>
              </a:rPr>
              <a:t>Check this box if the content of the CME is related to the products and/or business lines of the ACCME-defined commercial interest with which the person in control of content has a financial relationship. It doesn’t matter what type of relevant financial relationship exists — what matters is whether the content of the CME is related to the products and/or business lines of the commercial interest.</a:t>
            </a:r>
            <a:r>
              <a:rPr lang="en-US" sz="1200" kern="1200" baseline="0" dirty="0" smtClean="0">
                <a:solidFill>
                  <a:schemeClr val="tx1"/>
                </a:solidFill>
                <a:effectLst/>
                <a:latin typeface="Arial" charset="0"/>
                <a:ea typeface="ＭＳ Ｐゴシック" pitchFamily="1" charset="-128"/>
                <a:cs typeface="Arial" charset="0"/>
              </a:rPr>
              <a:t> </a:t>
            </a:r>
            <a:r>
              <a:rPr lang="en-US" sz="1200" kern="1200" dirty="0" smtClean="0">
                <a:solidFill>
                  <a:schemeClr val="tx1"/>
                </a:solidFill>
                <a:effectLst/>
                <a:latin typeface="Arial" charset="0"/>
                <a:ea typeface="ＭＳ Ｐゴシック" pitchFamily="1" charset="-128"/>
                <a:cs typeface="Arial" charset="0"/>
              </a:rPr>
              <a:t>The ACCME considers financial relationships to create </a:t>
            </a:r>
            <a:r>
              <a:rPr lang="en-US" sz="1200" u="sng" kern="1200" dirty="0" smtClean="0">
                <a:solidFill>
                  <a:schemeClr val="tx1"/>
                </a:solidFill>
                <a:effectLst/>
                <a:latin typeface="Arial" charset="0"/>
                <a:ea typeface="ＭＳ Ｐゴシック" pitchFamily="1" charset="-128"/>
                <a:cs typeface="Arial" charset="0"/>
              </a:rPr>
              <a:t>conflicts of interest </a:t>
            </a:r>
            <a:r>
              <a:rPr lang="en-US" sz="1200" kern="1200" dirty="0" smtClean="0">
                <a:solidFill>
                  <a:schemeClr val="tx1"/>
                </a:solidFill>
                <a:effectLst/>
                <a:latin typeface="Arial" charset="0"/>
                <a:ea typeface="ＭＳ Ｐゴシック" pitchFamily="1" charset="-128"/>
                <a:cs typeface="Arial" charset="0"/>
              </a:rPr>
              <a:t> in CME when individuals have both a financial relationship with a commercial interest </a:t>
            </a:r>
            <a:r>
              <a:rPr lang="en-US" sz="1200" i="1" kern="1200" dirty="0" smtClean="0">
                <a:solidFill>
                  <a:schemeClr val="tx1"/>
                </a:solidFill>
                <a:effectLst/>
                <a:latin typeface="Arial" charset="0"/>
                <a:ea typeface="ＭＳ Ｐゴシック" pitchFamily="1" charset="-128"/>
                <a:cs typeface="Arial" charset="0"/>
              </a:rPr>
              <a:t>and</a:t>
            </a:r>
            <a:r>
              <a:rPr lang="en-US" sz="1200" kern="1200" dirty="0" smtClean="0">
                <a:solidFill>
                  <a:schemeClr val="tx1"/>
                </a:solidFill>
                <a:effectLst/>
                <a:latin typeface="Arial" charset="0"/>
                <a:ea typeface="ＭＳ Ｐゴシック" pitchFamily="1" charset="-128"/>
                <a:cs typeface="Arial" charset="0"/>
              </a:rPr>
              <a:t> the opportunity to affect the content of CME about the products or business lines of that commercial interest.</a:t>
            </a:r>
          </a:p>
          <a:p>
            <a:r>
              <a:rPr lang="en-US" sz="1200" i="1" u="none" strike="noStrike" kern="1200" dirty="0" smtClean="0">
                <a:solidFill>
                  <a:schemeClr val="tx1"/>
                </a:solidFill>
                <a:effectLst/>
                <a:latin typeface="Arial" charset="0"/>
                <a:ea typeface="ＭＳ Ｐゴシック" pitchFamily="1" charset="-128"/>
                <a:cs typeface="Arial" charset="0"/>
              </a:rPr>
              <a:t> </a:t>
            </a:r>
            <a:endParaRPr lang="en-US" sz="1200" kern="1200" dirty="0" smtClean="0">
              <a:solidFill>
                <a:schemeClr val="tx1"/>
              </a:solidFill>
              <a:effectLst/>
              <a:latin typeface="Arial" charset="0"/>
              <a:ea typeface="ＭＳ Ｐゴシック" pitchFamily="1" charset="-128"/>
              <a:cs typeface="Arial" charset="0"/>
            </a:endParaRPr>
          </a:p>
          <a:p>
            <a:r>
              <a:rPr lang="en-US" sz="1200" kern="1200" dirty="0" smtClean="0">
                <a:solidFill>
                  <a:schemeClr val="tx1"/>
                </a:solidFill>
                <a:effectLst/>
                <a:latin typeface="Arial" charset="0"/>
                <a:ea typeface="ＭＳ Ｐゴシック" pitchFamily="1" charset="-128"/>
                <a:cs typeface="Arial" charset="0"/>
              </a:rPr>
              <a:t>If you affirm all four statements, proceed to </a:t>
            </a:r>
            <a:r>
              <a:rPr lang="en-US" sz="1200" b="1" kern="1200" dirty="0" smtClean="0">
                <a:solidFill>
                  <a:schemeClr val="tx1"/>
                </a:solidFill>
                <a:effectLst/>
                <a:latin typeface="Arial" charset="0"/>
                <a:ea typeface="ＭＳ Ｐゴシック" pitchFamily="1" charset="-128"/>
                <a:cs typeface="Arial" charset="0"/>
              </a:rPr>
              <a:t>D</a:t>
            </a:r>
            <a:r>
              <a:rPr lang="en-US" sz="1200" kern="1200" dirty="0" smtClean="0">
                <a:solidFill>
                  <a:schemeClr val="tx1"/>
                </a:solidFill>
                <a:effectLst/>
                <a:latin typeface="Arial" charset="0"/>
                <a:ea typeface="ＭＳ Ｐゴシック" pitchFamily="1" charset="-128"/>
                <a:cs typeface="Arial" charset="0"/>
              </a:rPr>
              <a:t>.</a:t>
            </a:r>
          </a:p>
          <a:p>
            <a:r>
              <a:rPr lang="en-US" sz="1200" kern="1200" dirty="0" smtClean="0">
                <a:solidFill>
                  <a:schemeClr val="tx1"/>
                </a:solidFill>
                <a:effectLst/>
                <a:latin typeface="Arial" charset="0"/>
                <a:ea typeface="ＭＳ Ｐゴシック" pitchFamily="1" charset="-128"/>
                <a:cs typeface="Arial" charset="0"/>
              </a:rPr>
              <a:t> </a:t>
            </a:r>
          </a:p>
          <a:p>
            <a:r>
              <a:rPr lang="en-US" sz="1200" kern="1200" dirty="0" smtClean="0">
                <a:solidFill>
                  <a:schemeClr val="tx1"/>
                </a:solidFill>
                <a:effectLst/>
                <a:latin typeface="Arial" charset="0"/>
                <a:ea typeface="ＭＳ Ｐゴシック" pitchFamily="1" charset="-128"/>
                <a:cs typeface="Arial" charset="0"/>
              </a:rPr>
              <a:t>If you are not able to affirm all four statements, there is no </a:t>
            </a:r>
            <a:r>
              <a:rPr lang="en-US" sz="1200" i="1" kern="1200" dirty="0" smtClean="0">
                <a:solidFill>
                  <a:schemeClr val="tx1"/>
                </a:solidFill>
                <a:effectLst/>
                <a:latin typeface="Arial" charset="0"/>
                <a:ea typeface="ＭＳ Ｐゴシック" pitchFamily="1" charset="-128"/>
                <a:cs typeface="Arial" charset="0"/>
              </a:rPr>
              <a:t>relevant financial relationship</a:t>
            </a:r>
            <a:r>
              <a:rPr lang="en-US" sz="1200" kern="1200" dirty="0" smtClean="0">
                <a:solidFill>
                  <a:schemeClr val="tx1"/>
                </a:solidFill>
                <a:effectLst/>
                <a:latin typeface="Arial" charset="0"/>
                <a:ea typeface="ＭＳ Ｐゴシック" pitchFamily="1" charset="-128"/>
                <a:cs typeface="Arial" charset="0"/>
              </a:rPr>
              <a:t> for the person in control of CME content. Before the CME activity, disclose to learners that the person has no relevant financial relationships with ACCME-defined commercial interests. There is nothing more that you need to do.</a:t>
            </a:r>
          </a:p>
          <a:p>
            <a:endParaRPr lang="en-US" dirty="0"/>
          </a:p>
        </p:txBody>
      </p:sp>
      <p:sp>
        <p:nvSpPr>
          <p:cNvPr id="4" name="Slide Number Placeholder 3"/>
          <p:cNvSpPr>
            <a:spLocks noGrp="1"/>
          </p:cNvSpPr>
          <p:nvPr>
            <p:ph type="sldNum" sz="quarter" idx="10"/>
          </p:nvPr>
        </p:nvSpPr>
        <p:spPr/>
        <p:txBody>
          <a:bodyPr/>
          <a:lstStyle/>
          <a:p>
            <a:fld id="{0FAFE44B-8D3D-E84D-8EEB-ADAC72BFE109}" type="slidenum">
              <a:rPr lang="en-US" smtClean="0"/>
              <a:t>9</a:t>
            </a:fld>
            <a:endParaRPr lang="en-US"/>
          </a:p>
        </p:txBody>
      </p:sp>
    </p:spTree>
    <p:extLst>
      <p:ext uri="{BB962C8B-B14F-4D97-AF65-F5344CB8AC3E}">
        <p14:creationId xmlns:p14="http://schemas.microsoft.com/office/powerpoint/2010/main" val="1580798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AFE44B-8D3D-E84D-8EEB-ADAC72BFE109}" type="slidenum">
              <a:rPr lang="en-US" smtClean="0"/>
              <a:t>10</a:t>
            </a:fld>
            <a:endParaRPr lang="en-US"/>
          </a:p>
        </p:txBody>
      </p:sp>
    </p:spTree>
    <p:extLst>
      <p:ext uri="{BB962C8B-B14F-4D97-AF65-F5344CB8AC3E}">
        <p14:creationId xmlns:p14="http://schemas.microsoft.com/office/powerpoint/2010/main" val="874192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ＭＳ Ｐゴシック" pitchFamily="1" charset="-128"/>
                <a:cs typeface="Arial" charset="0"/>
              </a:rPr>
              <a:t>You’ve determined that the person in control of content for the CME activity has a </a:t>
            </a:r>
            <a:r>
              <a:rPr lang="en-US" sz="1200" i="1" kern="1200" dirty="0" smtClean="0">
                <a:solidFill>
                  <a:schemeClr val="tx1"/>
                </a:solidFill>
                <a:effectLst/>
                <a:latin typeface="Arial" charset="0"/>
                <a:ea typeface="ＭＳ Ｐゴシック" pitchFamily="1" charset="-128"/>
                <a:cs typeface="Arial" charset="0"/>
              </a:rPr>
              <a:t>relevant financial relationship </a:t>
            </a:r>
            <a:r>
              <a:rPr lang="en-US" sz="1200" kern="1200" dirty="0" smtClean="0">
                <a:solidFill>
                  <a:schemeClr val="tx1"/>
                </a:solidFill>
                <a:effectLst/>
                <a:latin typeface="Arial" charset="0"/>
                <a:ea typeface="ＭＳ Ｐゴシック" pitchFamily="1" charset="-128"/>
                <a:cs typeface="Arial" charset="0"/>
              </a:rPr>
              <a:t>that creates a conflict of interest. The next step—before the CME activity takes place—is to take an active role to </a:t>
            </a:r>
            <a:r>
              <a:rPr lang="en-US" sz="1200" i="1" kern="1200" dirty="0" smtClean="0">
                <a:solidFill>
                  <a:schemeClr val="tx1"/>
                </a:solidFill>
                <a:effectLst/>
                <a:latin typeface="Arial" charset="0"/>
                <a:ea typeface="ＭＳ Ｐゴシック" pitchFamily="1" charset="-128"/>
                <a:cs typeface="Arial" charset="0"/>
              </a:rPr>
              <a:t>resolve</a:t>
            </a:r>
            <a:r>
              <a:rPr lang="en-US" sz="1200" kern="1200" dirty="0" smtClean="0">
                <a:solidFill>
                  <a:schemeClr val="tx1"/>
                </a:solidFill>
                <a:effectLst/>
                <a:latin typeface="Arial" charset="0"/>
                <a:ea typeface="ＭＳ Ｐゴシック" pitchFamily="1" charset="-128"/>
                <a:cs typeface="Arial" charset="0"/>
              </a:rPr>
              <a:t> the conflict of interest and </a:t>
            </a:r>
            <a:r>
              <a:rPr lang="en-US" sz="1200" i="1" kern="1200" dirty="0" smtClean="0">
                <a:solidFill>
                  <a:schemeClr val="tx1"/>
                </a:solidFill>
                <a:effectLst/>
                <a:latin typeface="Arial" charset="0"/>
                <a:ea typeface="ＭＳ Ｐゴシック" pitchFamily="1" charset="-128"/>
                <a:cs typeface="Arial" charset="0"/>
              </a:rPr>
              <a:t>disclose</a:t>
            </a:r>
            <a:r>
              <a:rPr lang="en-US" sz="1200" kern="1200" dirty="0" smtClean="0">
                <a:solidFill>
                  <a:schemeClr val="tx1"/>
                </a:solidFill>
                <a:effectLst/>
                <a:latin typeface="Arial" charset="0"/>
                <a:ea typeface="ＭＳ Ｐゴシック" pitchFamily="1" charset="-128"/>
                <a:cs typeface="Arial" charset="0"/>
              </a:rPr>
              <a:t> to learners the name of the individual, the name of the ACCME-defined commercial interest with which they have a </a:t>
            </a:r>
            <a:r>
              <a:rPr lang="en-US" sz="1200" i="1" kern="1200" dirty="0" smtClean="0">
                <a:solidFill>
                  <a:schemeClr val="tx1"/>
                </a:solidFill>
                <a:effectLst/>
                <a:latin typeface="Arial" charset="0"/>
                <a:ea typeface="ＭＳ Ｐゴシック" pitchFamily="1" charset="-128"/>
                <a:cs typeface="Arial" charset="0"/>
              </a:rPr>
              <a:t>relevant financial relationship</a:t>
            </a:r>
            <a:r>
              <a:rPr lang="en-US" sz="1200" kern="1200" dirty="0" smtClean="0">
                <a:solidFill>
                  <a:schemeClr val="tx1"/>
                </a:solidFill>
                <a:effectLst/>
                <a:latin typeface="Arial" charset="0"/>
                <a:ea typeface="ＭＳ Ｐゴシック" pitchFamily="1" charset="-128"/>
                <a:cs typeface="Arial" charset="0"/>
              </a:rPr>
              <a:t>, and the nature of the financial relationship.</a:t>
            </a:r>
          </a:p>
          <a:p>
            <a:r>
              <a:rPr lang="en-US" sz="1200" kern="1200" dirty="0" smtClean="0">
                <a:solidFill>
                  <a:schemeClr val="tx1"/>
                </a:solidFill>
                <a:effectLst/>
                <a:latin typeface="Arial" charset="0"/>
                <a:ea typeface="ＭＳ Ｐゴシック" pitchFamily="1" charset="-128"/>
                <a:cs typeface="Arial" charset="0"/>
              </a:rPr>
              <a:t> </a:t>
            </a:r>
          </a:p>
          <a:p>
            <a:r>
              <a:rPr lang="en-US" sz="1200" kern="1200" dirty="0" smtClean="0">
                <a:solidFill>
                  <a:schemeClr val="tx1"/>
                </a:solidFill>
                <a:effectLst/>
                <a:latin typeface="Arial" charset="0"/>
                <a:ea typeface="ＭＳ Ｐゴシック" pitchFamily="1" charset="-128"/>
                <a:cs typeface="Arial" charset="0"/>
              </a:rPr>
              <a:t>There are a number of approaches you can use to resolve conflicts of interest. The flowchart includes several examples, but you can find more practice-based examples from accredited providers on the ACCME website page </a:t>
            </a:r>
            <a:r>
              <a:rPr lang="en-US" sz="1200" b="1" u="none" kern="1200" dirty="0" smtClean="0">
                <a:solidFill>
                  <a:schemeClr val="tx1"/>
                </a:solidFill>
                <a:effectLst/>
                <a:latin typeface="Arial" charset="0"/>
                <a:ea typeface="ＭＳ Ｐゴシック" pitchFamily="1" charset="-128"/>
                <a:cs typeface="Arial" charset="0"/>
              </a:rPr>
              <a:t>Examples of Compliance and Noncompliance</a:t>
            </a:r>
            <a:r>
              <a:rPr lang="en-US" sz="1200" kern="1200" dirty="0" smtClean="0">
                <a:solidFill>
                  <a:schemeClr val="tx1"/>
                </a:solidFill>
                <a:effectLst/>
                <a:latin typeface="Arial" charset="0"/>
                <a:ea typeface="ＭＳ Ｐゴシック" pitchFamily="1" charset="-128"/>
                <a:cs typeface="Arial" charset="0"/>
              </a:rPr>
              <a:t> for Criterion 7.</a:t>
            </a:r>
          </a:p>
          <a:p>
            <a:r>
              <a:rPr lang="en-US" sz="1200" kern="1200" dirty="0" smtClean="0">
                <a:solidFill>
                  <a:schemeClr val="tx1"/>
                </a:solidFill>
                <a:effectLst/>
                <a:latin typeface="Arial" charset="0"/>
                <a:ea typeface="ＭＳ Ｐゴシック" pitchFamily="1" charset="-128"/>
                <a:cs typeface="Arial" charset="0"/>
              </a:rPr>
              <a:t> </a:t>
            </a:r>
          </a:p>
          <a:p>
            <a:r>
              <a:rPr lang="en-US" sz="1200" i="1" u="sng" kern="1200" dirty="0" smtClean="0">
                <a:solidFill>
                  <a:schemeClr val="tx1"/>
                </a:solidFill>
                <a:effectLst/>
                <a:latin typeface="Arial" charset="0"/>
                <a:ea typeface="ＭＳ Ｐゴシック" pitchFamily="1" charset="-128"/>
                <a:cs typeface="Arial" charset="0"/>
              </a:rPr>
              <a:t>Helpful Tip:</a:t>
            </a:r>
            <a:r>
              <a:rPr lang="en-US" sz="1200" i="1" kern="1200" dirty="0" smtClean="0">
                <a:solidFill>
                  <a:schemeClr val="tx1"/>
                </a:solidFill>
                <a:effectLst/>
                <a:latin typeface="Arial" charset="0"/>
                <a:ea typeface="ＭＳ Ｐゴシック" pitchFamily="1" charset="-128"/>
                <a:cs typeface="Arial" charset="0"/>
              </a:rPr>
              <a:t> Be sure to use a process that is appropriate for the person’s role. Approaches to resolve conflicts for speakers </a:t>
            </a:r>
            <a:r>
              <a:rPr lang="en-US" sz="1200" i="1" u="sng" kern="1200" dirty="0" smtClean="0">
                <a:solidFill>
                  <a:schemeClr val="tx1"/>
                </a:solidFill>
                <a:effectLst/>
                <a:latin typeface="Arial" charset="0"/>
                <a:ea typeface="ＭＳ Ｐゴシック" pitchFamily="1" charset="-128"/>
                <a:cs typeface="Arial" charset="0"/>
              </a:rPr>
              <a:t>may not be applicable to planners</a:t>
            </a:r>
            <a:r>
              <a:rPr lang="en-US" sz="1200" kern="1200" dirty="0" smtClean="0">
                <a:solidFill>
                  <a:schemeClr val="tx1"/>
                </a:solidFill>
                <a:effectLst/>
                <a:latin typeface="Arial" charset="0"/>
                <a:ea typeface="ＭＳ Ｐゴシック" pitchFamily="1" charset="-128"/>
                <a:cs typeface="Arial" charset="0"/>
              </a:rPr>
              <a:t> </a:t>
            </a:r>
            <a:r>
              <a:rPr lang="en-US" sz="1200" i="1" kern="1200" dirty="0" smtClean="0">
                <a:solidFill>
                  <a:schemeClr val="tx1"/>
                </a:solidFill>
                <a:effectLst/>
                <a:latin typeface="Arial" charset="0"/>
                <a:ea typeface="ＭＳ Ｐゴシック" pitchFamily="1" charset="-128"/>
                <a:cs typeface="Arial" charset="0"/>
              </a:rPr>
              <a:t> and vice-versa.</a:t>
            </a:r>
            <a:endParaRPr lang="en-US" dirty="0" smtClean="0"/>
          </a:p>
          <a:p>
            <a:endParaRPr lang="en-US" dirty="0"/>
          </a:p>
        </p:txBody>
      </p:sp>
      <p:sp>
        <p:nvSpPr>
          <p:cNvPr id="4" name="Slide Number Placeholder 3"/>
          <p:cNvSpPr>
            <a:spLocks noGrp="1"/>
          </p:cNvSpPr>
          <p:nvPr>
            <p:ph type="sldNum" sz="quarter" idx="10"/>
          </p:nvPr>
        </p:nvSpPr>
        <p:spPr/>
        <p:txBody>
          <a:bodyPr/>
          <a:lstStyle/>
          <a:p>
            <a:fld id="{0FAFE44B-8D3D-E84D-8EEB-ADAC72BFE109}" type="slidenum">
              <a:rPr lang="en-US" smtClean="0"/>
              <a:t>11</a:t>
            </a:fld>
            <a:endParaRPr lang="en-US"/>
          </a:p>
        </p:txBody>
      </p:sp>
    </p:spTree>
    <p:extLst>
      <p:ext uri="{BB962C8B-B14F-4D97-AF65-F5344CB8AC3E}">
        <p14:creationId xmlns:p14="http://schemas.microsoft.com/office/powerpoint/2010/main" val="469929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AFE44B-8D3D-E84D-8EEB-ADAC72BFE109}" type="slidenum">
              <a:rPr lang="en-US" smtClean="0"/>
              <a:t>12</a:t>
            </a:fld>
            <a:endParaRPr lang="en-US"/>
          </a:p>
        </p:txBody>
      </p:sp>
    </p:spTree>
    <p:extLst>
      <p:ext uri="{BB962C8B-B14F-4D97-AF65-F5344CB8AC3E}">
        <p14:creationId xmlns:p14="http://schemas.microsoft.com/office/powerpoint/2010/main" val="1758374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 Id="rId3"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emf"/><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 Id="rId3"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4" name="Picture 13" descr="ppt1a.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4992689" y="954882"/>
            <a:ext cx="3465511" cy="1102519"/>
          </a:xfrm>
        </p:spPr>
        <p:txBody>
          <a:bodyPr>
            <a:normAutofit/>
          </a:bodyPr>
          <a:lstStyle>
            <a:lvl1pPr algn="l">
              <a:defRPr sz="2000" b="1" cap="all">
                <a:solidFill>
                  <a:schemeClr val="bg1"/>
                </a:solidFill>
                <a:latin typeface="Arial"/>
                <a:cs typeface="Arial"/>
              </a:defRPr>
            </a:lvl1pPr>
          </a:lstStyle>
          <a:p>
            <a:r>
              <a:rPr lang="en-US" dirty="0" smtClean="0"/>
              <a:t>Click to edit Master title style</a:t>
            </a:r>
            <a:endParaRPr lang="en-US" dirty="0"/>
          </a:p>
        </p:txBody>
      </p:sp>
      <p:pic>
        <p:nvPicPr>
          <p:cNvPr id="12" name="Picture 11" descr="ACCME-Brand-Signature-full-name-w-tag-revers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40356" y="3424864"/>
            <a:ext cx="3852333" cy="887204"/>
          </a:xfrm>
          <a:prstGeom prst="rect">
            <a:avLst/>
          </a:prstGeom>
        </p:spPr>
      </p:pic>
    </p:spTree>
    <p:extLst>
      <p:ext uri="{BB962C8B-B14F-4D97-AF65-F5344CB8AC3E}">
        <p14:creationId xmlns:p14="http://schemas.microsoft.com/office/powerpoint/2010/main" val="278334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D094E6-CCB1-2949-B668-462F1F9F2A14}" type="datetimeFigureOut">
              <a:rPr lang="en-US" smtClean="0"/>
              <a:t>4/10/17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60C41-D5B1-E349-9611-17F2DFE174AD}" type="slidenum">
              <a:rPr lang="en-US" smtClean="0"/>
              <a:t>‹#›</a:t>
            </a:fld>
            <a:endParaRPr lang="en-US"/>
          </a:p>
        </p:txBody>
      </p:sp>
    </p:spTree>
    <p:extLst>
      <p:ext uri="{BB962C8B-B14F-4D97-AF65-F5344CB8AC3E}">
        <p14:creationId xmlns:p14="http://schemas.microsoft.com/office/powerpoint/2010/main" val="4117661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D094E6-CCB1-2949-B668-462F1F9F2A14}" type="datetimeFigureOut">
              <a:rPr lang="en-US" smtClean="0"/>
              <a:t>4/10/17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60C41-D5B1-E349-9611-17F2DFE174AD}" type="slidenum">
              <a:rPr lang="en-US" smtClean="0"/>
              <a:t>‹#›</a:t>
            </a:fld>
            <a:endParaRPr lang="en-US"/>
          </a:p>
        </p:txBody>
      </p:sp>
    </p:spTree>
    <p:extLst>
      <p:ext uri="{BB962C8B-B14F-4D97-AF65-F5344CB8AC3E}">
        <p14:creationId xmlns:p14="http://schemas.microsoft.com/office/powerpoint/2010/main" val="42796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D094E6-CCB1-2949-B668-462F1F9F2A14}" type="datetimeFigureOut">
              <a:rPr lang="en-US" smtClean="0"/>
              <a:t>4/10/17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60C41-D5B1-E349-9611-17F2DFE174AD}" type="slidenum">
              <a:rPr lang="en-US" smtClean="0"/>
              <a:t>‹#›</a:t>
            </a:fld>
            <a:endParaRPr lang="en-US"/>
          </a:p>
        </p:txBody>
      </p:sp>
    </p:spTree>
    <p:extLst>
      <p:ext uri="{BB962C8B-B14F-4D97-AF65-F5344CB8AC3E}">
        <p14:creationId xmlns:p14="http://schemas.microsoft.com/office/powerpoint/2010/main" val="3363990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py Layout">
    <p:spTree>
      <p:nvGrpSpPr>
        <p:cNvPr id="1" name=""/>
        <p:cNvGrpSpPr/>
        <p:nvPr/>
      </p:nvGrpSpPr>
      <p:grpSpPr>
        <a:xfrm>
          <a:off x="0" y="0"/>
          <a:ext cx="0" cy="0"/>
          <a:chOff x="0" y="0"/>
          <a:chExt cx="0" cy="0"/>
        </a:xfrm>
      </p:grpSpPr>
      <p:pic>
        <p:nvPicPr>
          <p:cNvPr id="10" name="Picture 9" descr="ppt1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9" name="Picture 8" descr="ACCME-Symbol-and-Acronym-Vertical-revers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0867" y="148167"/>
            <a:ext cx="440267" cy="475025"/>
          </a:xfrm>
          <a:prstGeom prst="rect">
            <a:avLst/>
          </a:prstGeom>
        </p:spPr>
      </p:pic>
      <p:sp>
        <p:nvSpPr>
          <p:cNvPr id="7" name="Title 1"/>
          <p:cNvSpPr>
            <a:spLocks noGrp="1"/>
          </p:cNvSpPr>
          <p:nvPr>
            <p:ph type="title" hasCustomPrompt="1"/>
          </p:nvPr>
        </p:nvSpPr>
        <p:spPr>
          <a:xfrm>
            <a:off x="1346200" y="890556"/>
            <a:ext cx="7340600" cy="531844"/>
          </a:xfrm>
        </p:spPr>
        <p:txBody>
          <a:bodyPr anchor="t">
            <a:normAutofit/>
          </a:bodyPr>
          <a:lstStyle>
            <a:lvl1pPr algn="l">
              <a:defRPr sz="2700" b="1" cap="none">
                <a:solidFill>
                  <a:srgbClr val="0099A8"/>
                </a:solidFill>
                <a:latin typeface="Arial"/>
                <a:cs typeface="Arial"/>
              </a:defRPr>
            </a:lvl1pPr>
          </a:lstStyle>
          <a:p>
            <a:pPr lvl="0"/>
            <a:r>
              <a:rPr lang="en-US" dirty="0"/>
              <a:t>Click to add title</a:t>
            </a:r>
          </a:p>
        </p:txBody>
      </p:sp>
      <p:sp>
        <p:nvSpPr>
          <p:cNvPr id="8" name="Text Placeholder 6"/>
          <p:cNvSpPr>
            <a:spLocks noGrp="1"/>
          </p:cNvSpPr>
          <p:nvPr>
            <p:ph type="body" sz="quarter" idx="13" hasCustomPrompt="1"/>
          </p:nvPr>
        </p:nvSpPr>
        <p:spPr>
          <a:xfrm>
            <a:off x="1346200" y="516462"/>
            <a:ext cx="7340600" cy="374093"/>
          </a:xfrm>
        </p:spPr>
        <p:txBody>
          <a:bodyPr>
            <a:normAutofit/>
          </a:bodyPr>
          <a:lstStyle>
            <a:lvl1pPr marL="0" indent="0">
              <a:buNone/>
              <a:defRPr sz="1600" cap="all">
                <a:solidFill>
                  <a:srgbClr val="0082CA"/>
                </a:solidFill>
                <a:latin typeface="Arial"/>
                <a:cs typeface="Arial"/>
              </a:defRPr>
            </a:lvl1pPr>
            <a:lvl2pPr marL="457200" indent="0">
              <a:buNone/>
              <a:defRPr>
                <a:solidFill>
                  <a:srgbClr val="FFFFFF"/>
                </a:solidFill>
                <a:latin typeface="Arial"/>
                <a:cs typeface="Arial"/>
              </a:defRPr>
            </a:lvl2pPr>
            <a:lvl3pPr marL="914400" indent="0">
              <a:buNone/>
              <a:defRPr>
                <a:solidFill>
                  <a:srgbClr val="FFFFFF"/>
                </a:solidFill>
                <a:latin typeface="Arial"/>
                <a:cs typeface="Arial"/>
              </a:defRPr>
            </a:lvl3pPr>
            <a:lvl4pPr marL="1371600" indent="0">
              <a:buNone/>
              <a:defRPr>
                <a:solidFill>
                  <a:srgbClr val="FFFFFF"/>
                </a:solidFill>
                <a:latin typeface="Arial"/>
                <a:cs typeface="Arial"/>
              </a:defRPr>
            </a:lvl4pPr>
            <a:lvl5pPr marL="1828800" indent="0">
              <a:buNone/>
              <a:defRPr>
                <a:solidFill>
                  <a:srgbClr val="FFFFFF"/>
                </a:solidFill>
                <a:latin typeface="Arial"/>
                <a:cs typeface="Arial"/>
              </a:defRPr>
            </a:lvl5pPr>
          </a:lstStyle>
          <a:p>
            <a:pPr lvl="0"/>
            <a:r>
              <a:rPr lang="en-US" dirty="0"/>
              <a:t>SUBHEAD</a:t>
            </a:r>
          </a:p>
        </p:txBody>
      </p:sp>
      <p:sp>
        <p:nvSpPr>
          <p:cNvPr id="11" name="Text Placeholder 11"/>
          <p:cNvSpPr>
            <a:spLocks noGrp="1"/>
          </p:cNvSpPr>
          <p:nvPr>
            <p:ph type="body" sz="quarter" idx="11"/>
          </p:nvPr>
        </p:nvSpPr>
        <p:spPr>
          <a:xfrm>
            <a:off x="1346200" y="1938867"/>
            <a:ext cx="7340600" cy="2446866"/>
          </a:xfrm>
        </p:spPr>
        <p:txBody>
          <a:bodyPr numCol="1">
            <a:normAutofit/>
          </a:bodyPr>
          <a:lstStyle>
            <a:lvl1pPr marL="0" indent="0">
              <a:buFont typeface="Arial"/>
              <a:buNone/>
              <a:defRPr sz="2100">
                <a:solidFill>
                  <a:schemeClr val="tx1"/>
                </a:solidFill>
                <a:latin typeface="Arial"/>
                <a:cs typeface="Arial"/>
              </a:defRPr>
            </a:lvl1pPr>
            <a:lvl2pPr marL="457200" indent="0">
              <a:buNone/>
              <a:defRPr sz="1600">
                <a:solidFill>
                  <a:srgbClr val="FFFFFF"/>
                </a:solidFill>
                <a:latin typeface="Arial"/>
                <a:cs typeface="Arial"/>
              </a:defRPr>
            </a:lvl2pPr>
            <a:lvl3pPr marL="914400" indent="0">
              <a:buNone/>
              <a:defRPr sz="1600">
                <a:solidFill>
                  <a:srgbClr val="FFFFFF"/>
                </a:solidFill>
                <a:latin typeface="Arial"/>
                <a:cs typeface="Arial"/>
              </a:defRPr>
            </a:lvl3pPr>
            <a:lvl4pPr marL="1371600" indent="0">
              <a:buNone/>
              <a:defRPr sz="1600">
                <a:solidFill>
                  <a:srgbClr val="FFFFFF"/>
                </a:solidFill>
                <a:latin typeface="Arial"/>
                <a:cs typeface="Arial"/>
              </a:defRPr>
            </a:lvl4pPr>
            <a:lvl5pPr marL="1828800" indent="0">
              <a:buNone/>
              <a:defRPr sz="1600">
                <a:solidFill>
                  <a:srgbClr val="FFFFFF"/>
                </a:solidFill>
                <a:latin typeface="Arial"/>
                <a:cs typeface="Arial"/>
              </a:defRPr>
            </a:lvl5pPr>
          </a:lstStyle>
          <a:p>
            <a:pPr lvl="0"/>
            <a:r>
              <a:rPr lang="en-US" dirty="0"/>
              <a:t>Click to edit Master text styles</a:t>
            </a:r>
          </a:p>
        </p:txBody>
      </p:sp>
    </p:spTree>
    <p:extLst>
      <p:ext uri="{BB962C8B-B14F-4D97-AF65-F5344CB8AC3E}">
        <p14:creationId xmlns:p14="http://schemas.microsoft.com/office/powerpoint/2010/main" val="903054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5" name="Picture 14" descr="ppt1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457201" y="2358628"/>
            <a:ext cx="5170487" cy="1021556"/>
          </a:xfrm>
        </p:spPr>
        <p:txBody>
          <a:bodyPr anchor="t">
            <a:normAutofit/>
          </a:bodyPr>
          <a:lstStyle>
            <a:lvl1pPr algn="l">
              <a:defRPr sz="2000" b="1" cap="all">
                <a:solidFill>
                  <a:srgbClr val="FFFFFF"/>
                </a:solidFill>
                <a:latin typeface="Arial"/>
                <a:cs typeface="Aria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135688" y="3380185"/>
            <a:ext cx="2551113" cy="53459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14" name="Picture 13" descr="ACCME-Symbol-and-Acronym-Vertical-revers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0867" y="148167"/>
            <a:ext cx="440267" cy="475025"/>
          </a:xfrm>
          <a:prstGeom prst="rect">
            <a:avLst/>
          </a:prstGeom>
        </p:spPr>
      </p:pic>
    </p:spTree>
    <p:extLst>
      <p:ext uri="{BB962C8B-B14F-4D97-AF65-F5344CB8AC3E}">
        <p14:creationId xmlns:p14="http://schemas.microsoft.com/office/powerpoint/2010/main" val="249470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7" name="Picture 16" descr="placehold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65600" y="901700"/>
            <a:ext cx="6350000" cy="4241800"/>
          </a:xfrm>
          <a:prstGeom prst="rect">
            <a:avLst/>
          </a:prstGeom>
        </p:spPr>
      </p:pic>
      <p:pic>
        <p:nvPicPr>
          <p:cNvPr id="18" name="Picture 17" descr="ppt1c.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16" name="Picture 15" descr="ACCME-Symbol-and-Acronym-Vertical-reversed.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60867" y="148167"/>
            <a:ext cx="440267" cy="475025"/>
          </a:xfrm>
          <a:prstGeom prst="rect">
            <a:avLst/>
          </a:prstGeom>
        </p:spPr>
      </p:pic>
      <p:sp>
        <p:nvSpPr>
          <p:cNvPr id="11" name="Text Placeholder 10"/>
          <p:cNvSpPr>
            <a:spLocks noGrp="1"/>
          </p:cNvSpPr>
          <p:nvPr>
            <p:ph type="body" sz="quarter" idx="10" hasCustomPrompt="1"/>
          </p:nvPr>
        </p:nvSpPr>
        <p:spPr>
          <a:xfrm>
            <a:off x="457200" y="2359354"/>
            <a:ext cx="5019106" cy="955346"/>
          </a:xfrm>
        </p:spPr>
        <p:txBody>
          <a:bodyPr>
            <a:normAutofit/>
          </a:bodyPr>
          <a:lstStyle>
            <a:lvl1pPr marL="0" indent="0">
              <a:buNone/>
              <a:defRPr sz="2000" b="1" baseline="0">
                <a:solidFill>
                  <a:srgbClr val="FFFFFF"/>
                </a:solidFill>
                <a:latin typeface="Arial"/>
                <a:cs typeface="Arial"/>
              </a:defRPr>
            </a:lvl1pPr>
          </a:lstStyle>
          <a:p>
            <a:pPr lvl="0"/>
            <a:r>
              <a:rPr lang="en-US" dirty="0" smtClean="0"/>
              <a:t>CLICK TO ADD TITLE</a:t>
            </a:r>
            <a:endParaRPr lang="en-US" dirty="0"/>
          </a:p>
        </p:txBody>
      </p:sp>
    </p:spTree>
    <p:extLst>
      <p:ext uri="{BB962C8B-B14F-4D97-AF65-F5344CB8AC3E}">
        <p14:creationId xmlns:p14="http://schemas.microsoft.com/office/powerpoint/2010/main" val="127531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ppt1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9" name="Picture 8" descr="ACCME-Symbol-and-Acronym-Vertical-revers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0867" y="148167"/>
            <a:ext cx="440267" cy="475025"/>
          </a:xfrm>
          <a:prstGeom prst="rect">
            <a:avLst/>
          </a:prstGeom>
        </p:spPr>
      </p:pic>
      <p:sp>
        <p:nvSpPr>
          <p:cNvPr id="2" name="Title 1"/>
          <p:cNvSpPr>
            <a:spLocks noGrp="1"/>
          </p:cNvSpPr>
          <p:nvPr>
            <p:ph type="title"/>
          </p:nvPr>
        </p:nvSpPr>
        <p:spPr>
          <a:xfrm>
            <a:off x="1354667" y="622299"/>
            <a:ext cx="7332133" cy="440929"/>
          </a:xfrm>
        </p:spPr>
        <p:txBody>
          <a:bodyPr>
            <a:normAutofit/>
          </a:bodyPr>
          <a:lstStyle>
            <a:lvl1pPr algn="l">
              <a:defRPr sz="3000" b="1">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54666" y="1200151"/>
            <a:ext cx="7332134" cy="3394472"/>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5579534" y="4767263"/>
            <a:ext cx="3107267" cy="273844"/>
          </a:xfrm>
        </p:spPr>
        <p:txBody>
          <a:bodyPr/>
          <a:lstStyle>
            <a:lvl1pPr>
              <a:defRPr sz="1000">
                <a:solidFill>
                  <a:srgbClr val="FFFFFF"/>
                </a:solidFill>
                <a:latin typeface="Arial"/>
                <a:cs typeface="Arial"/>
              </a:defRPr>
            </a:lvl1pPr>
          </a:lstStyle>
          <a:p>
            <a:r>
              <a:rPr lang="en-US" dirty="0" smtClean="0"/>
              <a:t>PRESENTATION NAME, DATE, VERSION</a:t>
            </a:r>
            <a:endParaRPr lang="en-US" dirty="0"/>
          </a:p>
        </p:txBody>
      </p:sp>
    </p:spTree>
    <p:extLst>
      <p:ext uri="{BB962C8B-B14F-4D97-AF65-F5344CB8AC3E}">
        <p14:creationId xmlns:p14="http://schemas.microsoft.com/office/powerpoint/2010/main" val="1182563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D094E6-CCB1-2949-B668-462F1F9F2A14}" type="datetimeFigureOut">
              <a:rPr lang="en-US" smtClean="0"/>
              <a:t>4/10/17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60C41-D5B1-E349-9611-17F2DFE174AD}" type="slidenum">
              <a:rPr lang="en-US" smtClean="0"/>
              <a:t>‹#›</a:t>
            </a:fld>
            <a:endParaRPr lang="en-US"/>
          </a:p>
        </p:txBody>
      </p:sp>
    </p:spTree>
    <p:extLst>
      <p:ext uri="{BB962C8B-B14F-4D97-AF65-F5344CB8AC3E}">
        <p14:creationId xmlns:p14="http://schemas.microsoft.com/office/powerpoint/2010/main" val="3192448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D094E6-CCB1-2949-B668-462F1F9F2A14}" type="datetimeFigureOut">
              <a:rPr lang="en-US" smtClean="0"/>
              <a:t>4/10/17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660C41-D5B1-E349-9611-17F2DFE174AD}" type="slidenum">
              <a:rPr lang="en-US" smtClean="0"/>
              <a:t>‹#›</a:t>
            </a:fld>
            <a:endParaRPr lang="en-US"/>
          </a:p>
        </p:txBody>
      </p:sp>
    </p:spTree>
    <p:extLst>
      <p:ext uri="{BB962C8B-B14F-4D97-AF65-F5344CB8AC3E}">
        <p14:creationId xmlns:p14="http://schemas.microsoft.com/office/powerpoint/2010/main" val="47821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D094E6-CCB1-2949-B668-462F1F9F2A14}" type="datetimeFigureOut">
              <a:rPr lang="en-US" smtClean="0"/>
              <a:t>4/10/17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660C41-D5B1-E349-9611-17F2DFE174AD}" type="slidenum">
              <a:rPr lang="en-US" smtClean="0"/>
              <a:t>‹#›</a:t>
            </a:fld>
            <a:endParaRPr lang="en-US"/>
          </a:p>
        </p:txBody>
      </p:sp>
    </p:spTree>
    <p:extLst>
      <p:ext uri="{BB962C8B-B14F-4D97-AF65-F5344CB8AC3E}">
        <p14:creationId xmlns:p14="http://schemas.microsoft.com/office/powerpoint/2010/main" val="3667025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094E6-CCB1-2949-B668-462F1F9F2A14}" type="datetimeFigureOut">
              <a:rPr lang="en-US" smtClean="0"/>
              <a:t>4/10/17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660C41-D5B1-E349-9611-17F2DFE174AD}" type="slidenum">
              <a:rPr lang="en-US" smtClean="0"/>
              <a:t>‹#›</a:t>
            </a:fld>
            <a:endParaRPr lang="en-US"/>
          </a:p>
        </p:txBody>
      </p:sp>
    </p:spTree>
    <p:extLst>
      <p:ext uri="{BB962C8B-B14F-4D97-AF65-F5344CB8AC3E}">
        <p14:creationId xmlns:p14="http://schemas.microsoft.com/office/powerpoint/2010/main" val="284327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D094E6-CCB1-2949-B668-462F1F9F2A14}" type="datetimeFigureOut">
              <a:rPr lang="en-US" smtClean="0"/>
              <a:t>4/10/17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60C41-D5B1-E349-9611-17F2DFE174AD}" type="slidenum">
              <a:rPr lang="en-US" smtClean="0"/>
              <a:t>‹#›</a:t>
            </a:fld>
            <a:endParaRPr lang="en-US"/>
          </a:p>
        </p:txBody>
      </p:sp>
    </p:spTree>
    <p:extLst>
      <p:ext uri="{BB962C8B-B14F-4D97-AF65-F5344CB8AC3E}">
        <p14:creationId xmlns:p14="http://schemas.microsoft.com/office/powerpoint/2010/main" val="41436133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ED094E6-CCB1-2949-B668-462F1F9F2A14}" type="datetimeFigureOut">
              <a:rPr lang="en-US" smtClean="0"/>
              <a:t>4/10/17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4660C41-D5B1-E349-9611-17F2DFE174AD}" type="slidenum">
              <a:rPr lang="en-US" smtClean="0"/>
              <a:t>‹#›</a:t>
            </a:fld>
            <a:endParaRPr lang="en-US"/>
          </a:p>
        </p:txBody>
      </p:sp>
    </p:spTree>
    <p:extLst>
      <p:ext uri="{BB962C8B-B14F-4D97-AF65-F5344CB8AC3E}">
        <p14:creationId xmlns:p14="http://schemas.microsoft.com/office/powerpoint/2010/main" val="20422011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5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13.emf"/><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4" Type="http://schemas.openxmlformats.org/officeDocument/2006/relationships/image" Target="../media/image15.emf"/><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4" Type="http://schemas.openxmlformats.org/officeDocument/2006/relationships/image" Target="../media/image16.emf"/><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12.emf"/><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82155" y="988749"/>
            <a:ext cx="3465511" cy="1102519"/>
          </a:xfrm>
        </p:spPr>
        <p:txBody>
          <a:bodyPr>
            <a:normAutofit fontScale="90000"/>
          </a:bodyPr>
          <a:lstStyle/>
          <a:p>
            <a:r>
              <a:rPr lang="en-US" dirty="0" smtClean="0">
                <a:cs typeface="Copperplate Gothic Bold"/>
              </a:rPr>
              <a:t/>
            </a:r>
            <a:br>
              <a:rPr lang="en-US" dirty="0" smtClean="0">
                <a:cs typeface="Copperplate Gothic Bold"/>
              </a:rPr>
            </a:br>
            <a:r>
              <a:rPr lang="en-US" dirty="0">
                <a:cs typeface="Copperplate Gothic Bold"/>
              </a:rPr>
              <a:t/>
            </a:r>
            <a:br>
              <a:rPr lang="en-US" dirty="0">
                <a:cs typeface="Copperplate Gothic Bold"/>
              </a:rPr>
            </a:br>
            <a:r>
              <a:rPr lang="en-US" dirty="0" smtClean="0">
                <a:cs typeface="Copperplate Gothic Bold"/>
              </a:rPr>
              <a:t/>
            </a:r>
            <a:br>
              <a:rPr lang="en-US" dirty="0" smtClean="0">
                <a:cs typeface="Copperplate Gothic Bold"/>
              </a:rPr>
            </a:br>
            <a:r>
              <a:rPr lang="en-US" dirty="0">
                <a:cs typeface="Copperplate Gothic Bold"/>
              </a:rPr>
              <a:t/>
            </a:r>
            <a:br>
              <a:rPr lang="en-US" dirty="0">
                <a:cs typeface="Copperplate Gothic Bold"/>
              </a:rPr>
            </a:br>
            <a:r>
              <a:rPr lang="en-US" dirty="0" smtClean="0">
                <a:cs typeface="Copperplate Gothic Bold"/>
              </a:rPr>
              <a:t/>
            </a:r>
            <a:br>
              <a:rPr lang="en-US" dirty="0" smtClean="0">
                <a:cs typeface="Copperplate Gothic Bold"/>
              </a:rPr>
            </a:br>
            <a:r>
              <a:rPr lang="en-US" dirty="0">
                <a:cs typeface="Copperplate Gothic Bold"/>
              </a:rPr>
              <a:t/>
            </a:r>
            <a:br>
              <a:rPr lang="en-US" dirty="0">
                <a:cs typeface="Copperplate Gothic Bold"/>
              </a:rPr>
            </a:br>
            <a:r>
              <a:rPr lang="en-US" dirty="0" smtClean="0">
                <a:cs typeface="Copperplate Gothic Bold"/>
              </a:rPr>
              <a:t>Using </a:t>
            </a:r>
            <a:r>
              <a:rPr lang="en-US" dirty="0">
                <a:cs typeface="Copperplate Gothic Bold"/>
              </a:rPr>
              <a:t>ACCME’s Flowchart for the Identification and Resolution of Personal Conflicts of </a:t>
            </a:r>
            <a:r>
              <a:rPr lang="en-US" dirty="0" smtClean="0">
                <a:cs typeface="Copperplate Gothic Bold"/>
              </a:rPr>
              <a:t>Interest</a:t>
            </a:r>
            <a:br>
              <a:rPr lang="en-US" dirty="0" smtClean="0">
                <a:cs typeface="Copperplate Gothic Bold"/>
              </a:rPr>
            </a:br>
            <a:r>
              <a:rPr lang="en-US" dirty="0">
                <a:cs typeface="Copperplate Gothic Bold"/>
              </a:rPr>
              <a:t/>
            </a:r>
            <a:br>
              <a:rPr lang="en-US" dirty="0">
                <a:cs typeface="Copperplate Gothic Bold"/>
              </a:rPr>
            </a:br>
            <a:r>
              <a:rPr lang="en-US" sz="1300" b="0" i="1" dirty="0">
                <a:solidFill>
                  <a:srgbClr val="FFFFFF"/>
                </a:solidFill>
                <a:cs typeface="Bookman Old Style"/>
              </a:rPr>
              <a:t>A tutorial and flowchart to help you navigate the identification of relevant financial relationships and the resolution of conflicts of interests in CME activities.</a:t>
            </a:r>
            <a:br>
              <a:rPr lang="en-US" sz="1300" b="0" i="1" dirty="0">
                <a:solidFill>
                  <a:srgbClr val="FFFFFF"/>
                </a:solidFill>
                <a:cs typeface="Bookman Old Style"/>
              </a:rPr>
            </a:br>
            <a:endParaRPr lang="en-US" sz="1300" b="0" dirty="0"/>
          </a:p>
        </p:txBody>
      </p:sp>
    </p:spTree>
    <p:extLst>
      <p:ext uri="{BB962C8B-B14F-4D97-AF65-F5344CB8AC3E}">
        <p14:creationId xmlns:p14="http://schemas.microsoft.com/office/powerpoint/2010/main" val="747012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stretch>
            <a:fillRect/>
          </a:stretch>
        </p:blipFill>
        <p:spPr>
          <a:xfrm>
            <a:off x="7940950" y="3063713"/>
            <a:ext cx="1040475" cy="1284336"/>
          </a:xfrm>
          <a:prstGeom prst="rect">
            <a:avLst/>
          </a:prstGeom>
        </p:spPr>
      </p:pic>
      <p:pic>
        <p:nvPicPr>
          <p:cNvPr id="45" name="Picture 44"/>
          <p:cNvPicPr>
            <a:picLocks noChangeAspect="1"/>
          </p:cNvPicPr>
          <p:nvPr/>
        </p:nvPicPr>
        <p:blipFill>
          <a:blip r:embed="rId4"/>
          <a:stretch>
            <a:fillRect/>
          </a:stretch>
        </p:blipFill>
        <p:spPr>
          <a:xfrm>
            <a:off x="1172210" y="-1"/>
            <a:ext cx="5572080" cy="4348049"/>
          </a:xfrm>
          <a:prstGeom prst="rect">
            <a:avLst/>
          </a:prstGeom>
        </p:spPr>
      </p:pic>
    </p:spTree>
    <p:extLst>
      <p:ext uri="{BB962C8B-B14F-4D97-AF65-F5344CB8AC3E}">
        <p14:creationId xmlns:p14="http://schemas.microsoft.com/office/powerpoint/2010/main" val="385032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 name="Picture 115"/>
          <p:cNvPicPr>
            <a:picLocks noChangeAspect="1"/>
          </p:cNvPicPr>
          <p:nvPr/>
        </p:nvPicPr>
        <p:blipFill>
          <a:blip r:embed="rId3"/>
          <a:stretch>
            <a:fillRect/>
          </a:stretch>
        </p:blipFill>
        <p:spPr>
          <a:xfrm>
            <a:off x="7760912" y="3005039"/>
            <a:ext cx="1093404" cy="1349670"/>
          </a:xfrm>
          <a:prstGeom prst="rect">
            <a:avLst/>
          </a:prstGeom>
        </p:spPr>
      </p:pic>
      <p:pic>
        <p:nvPicPr>
          <p:cNvPr id="2" name="Picture 1"/>
          <p:cNvPicPr>
            <a:picLocks noChangeAspect="1"/>
          </p:cNvPicPr>
          <p:nvPr/>
        </p:nvPicPr>
        <p:blipFill>
          <a:blip r:embed="rId4"/>
          <a:stretch>
            <a:fillRect/>
          </a:stretch>
        </p:blipFill>
        <p:spPr>
          <a:xfrm>
            <a:off x="1330453" y="95097"/>
            <a:ext cx="4384628" cy="4741164"/>
          </a:xfrm>
          <a:prstGeom prst="rect">
            <a:avLst/>
          </a:prstGeom>
        </p:spPr>
      </p:pic>
    </p:spTree>
    <p:extLst>
      <p:ext uri="{BB962C8B-B14F-4D97-AF65-F5344CB8AC3E}">
        <p14:creationId xmlns:p14="http://schemas.microsoft.com/office/powerpoint/2010/main" val="1251438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3"/>
          <a:stretch>
            <a:fillRect/>
          </a:stretch>
        </p:blipFill>
        <p:spPr>
          <a:xfrm>
            <a:off x="7746281" y="2990409"/>
            <a:ext cx="1093404" cy="1349670"/>
          </a:xfrm>
          <a:prstGeom prst="rect">
            <a:avLst/>
          </a:prstGeom>
        </p:spPr>
      </p:pic>
      <p:pic>
        <p:nvPicPr>
          <p:cNvPr id="2" name="Picture 1"/>
          <p:cNvPicPr>
            <a:picLocks noChangeAspect="1"/>
          </p:cNvPicPr>
          <p:nvPr/>
        </p:nvPicPr>
        <p:blipFill>
          <a:blip r:embed="rId4"/>
          <a:stretch>
            <a:fillRect/>
          </a:stretch>
        </p:blipFill>
        <p:spPr>
          <a:xfrm>
            <a:off x="1027887" y="-70969"/>
            <a:ext cx="6294627" cy="4523275"/>
          </a:xfrm>
          <a:prstGeom prst="rect">
            <a:avLst/>
          </a:prstGeom>
        </p:spPr>
      </p:pic>
    </p:spTree>
    <p:extLst>
      <p:ext uri="{BB962C8B-B14F-4D97-AF65-F5344CB8AC3E}">
        <p14:creationId xmlns:p14="http://schemas.microsoft.com/office/powerpoint/2010/main" val="902310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68FAC"/>
                </a:solidFill>
              </a:rPr>
              <a:t>Visit </a:t>
            </a:r>
            <a:r>
              <a:rPr lang="en-US" u="sng" dirty="0">
                <a:solidFill>
                  <a:srgbClr val="368FAC"/>
                </a:solidFill>
              </a:rPr>
              <a:t>www.accme.org</a:t>
            </a:r>
            <a:r>
              <a:rPr lang="en-US" dirty="0">
                <a:solidFill>
                  <a:srgbClr val="368FAC"/>
                </a:solidFill>
              </a:rPr>
              <a:t> for…</a:t>
            </a:r>
            <a:endParaRPr lang="en-US" sz="2700" dirty="0">
              <a:solidFill>
                <a:srgbClr val="368FAC"/>
              </a:solidFill>
            </a:endParaRPr>
          </a:p>
        </p:txBody>
      </p:sp>
      <p:sp>
        <p:nvSpPr>
          <p:cNvPr id="3" name="Text Placeholder 2"/>
          <p:cNvSpPr>
            <a:spLocks noGrp="1"/>
          </p:cNvSpPr>
          <p:nvPr>
            <p:ph type="body" sz="quarter" idx="13"/>
          </p:nvPr>
        </p:nvSpPr>
        <p:spPr/>
        <p:txBody>
          <a:bodyPr/>
          <a:lstStyle/>
          <a:p>
            <a:endParaRPr lang="en-US"/>
          </a:p>
        </p:txBody>
      </p:sp>
      <p:sp>
        <p:nvSpPr>
          <p:cNvPr id="4" name="Content Placeholder 3"/>
          <p:cNvSpPr>
            <a:spLocks noGrp="1"/>
          </p:cNvSpPr>
          <p:nvPr>
            <p:ph type="body" sz="quarter" idx="11"/>
          </p:nvPr>
        </p:nvSpPr>
        <p:spPr/>
        <p:txBody>
          <a:bodyPr>
            <a:normAutofit fontScale="92500"/>
          </a:bodyPr>
          <a:lstStyle/>
          <a:p>
            <a:pPr marL="457200" indent="-457200">
              <a:buFont typeface="Arial" charset="0"/>
              <a:buChar char="•"/>
            </a:pPr>
            <a:r>
              <a:rPr lang="en-US" sz="2600" b="1" i="1" u="sng" dirty="0">
                <a:solidFill>
                  <a:srgbClr val="3590AC"/>
                </a:solidFill>
              </a:rPr>
              <a:t>Ask </a:t>
            </a:r>
            <a:r>
              <a:rPr lang="en-US" sz="2600" b="1" i="1" u="sng" dirty="0" smtClean="0">
                <a:solidFill>
                  <a:srgbClr val="3590AC"/>
                </a:solidFill>
              </a:rPr>
              <a:t>ACCME </a:t>
            </a:r>
            <a:r>
              <a:rPr lang="en-US" sz="2600" i="1" dirty="0" smtClean="0"/>
              <a:t>Frequently-Asked-Questions</a:t>
            </a:r>
            <a:endParaRPr lang="en-US" sz="2600" i="1" dirty="0"/>
          </a:p>
          <a:p>
            <a:pPr marL="457200" indent="-457200">
              <a:buFont typeface="Arial" charset="0"/>
              <a:buChar char="•"/>
            </a:pPr>
            <a:r>
              <a:rPr lang="en-US" sz="2600" i="1" dirty="0"/>
              <a:t>Practice-based </a:t>
            </a:r>
            <a:r>
              <a:rPr lang="en-US" sz="2600" b="1" i="1" u="sng" dirty="0" smtClean="0">
                <a:solidFill>
                  <a:srgbClr val="3590AC"/>
                </a:solidFill>
              </a:rPr>
              <a:t>examples of Compliance and Noncompliance</a:t>
            </a:r>
            <a:r>
              <a:rPr lang="en-US" sz="2600" i="1" dirty="0" smtClean="0"/>
              <a:t> </a:t>
            </a:r>
            <a:r>
              <a:rPr lang="en-US" sz="2600" i="1" dirty="0"/>
              <a:t>with ACCME Requirements</a:t>
            </a:r>
          </a:p>
          <a:p>
            <a:pPr marL="457200" indent="-457200">
              <a:buFont typeface="Arial" charset="0"/>
              <a:buChar char="•"/>
            </a:pPr>
            <a:r>
              <a:rPr lang="en-US" sz="2600" i="1" dirty="0"/>
              <a:t>Educational </a:t>
            </a:r>
            <a:r>
              <a:rPr lang="en-US" sz="2600" b="1" i="1" u="sng" dirty="0">
                <a:solidFill>
                  <a:srgbClr val="3590AC"/>
                </a:solidFill>
              </a:rPr>
              <a:t>Tutorial Pages</a:t>
            </a:r>
          </a:p>
          <a:p>
            <a:pPr marL="457200" indent="-457200">
              <a:buFont typeface="Arial" charset="0"/>
              <a:buChar char="•"/>
            </a:pPr>
            <a:r>
              <a:rPr lang="en-US" sz="2600" b="1" i="1" u="sng" dirty="0">
                <a:solidFill>
                  <a:srgbClr val="3590AC"/>
                </a:solidFill>
              </a:rPr>
              <a:t>Interviews</a:t>
            </a:r>
            <a:r>
              <a:rPr lang="en-US" sz="2600" i="1" dirty="0"/>
              <a:t> with CME Leaders &amp; Stakeholders</a:t>
            </a:r>
          </a:p>
          <a:p>
            <a:pPr marL="457200" indent="-457200">
              <a:buFont typeface="Arial" charset="0"/>
              <a:buChar char="•"/>
            </a:pPr>
            <a:endParaRPr lang="en-US" sz="2600" dirty="0"/>
          </a:p>
        </p:txBody>
      </p:sp>
    </p:spTree>
    <p:extLst>
      <p:ext uri="{BB962C8B-B14F-4D97-AF65-F5344CB8AC3E}">
        <p14:creationId xmlns:p14="http://schemas.microsoft.com/office/powerpoint/2010/main" val="1204663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This Tool</a:t>
            </a:r>
            <a:endParaRPr lang="en-US" sz="2700" dirty="0"/>
          </a:p>
        </p:txBody>
      </p:sp>
      <p:sp>
        <p:nvSpPr>
          <p:cNvPr id="3" name="Text Placeholder 2"/>
          <p:cNvSpPr>
            <a:spLocks noGrp="1"/>
          </p:cNvSpPr>
          <p:nvPr>
            <p:ph type="body" sz="quarter" idx="13"/>
          </p:nvPr>
        </p:nvSpPr>
        <p:spPr/>
        <p:txBody>
          <a:bodyPr/>
          <a:lstStyle/>
          <a:p>
            <a:endParaRPr lang="en-US"/>
          </a:p>
        </p:txBody>
      </p:sp>
      <p:sp>
        <p:nvSpPr>
          <p:cNvPr id="4" name="Content Placeholder 3"/>
          <p:cNvSpPr>
            <a:spLocks noGrp="1"/>
          </p:cNvSpPr>
          <p:nvPr>
            <p:ph type="body" sz="quarter" idx="11"/>
          </p:nvPr>
        </p:nvSpPr>
        <p:spPr/>
        <p:txBody>
          <a:bodyPr>
            <a:noAutofit/>
          </a:bodyPr>
          <a:lstStyle/>
          <a:p>
            <a:r>
              <a:rPr lang="en-US" sz="1200" dirty="0">
                <a:solidFill>
                  <a:schemeClr val="tx1"/>
                </a:solidFill>
              </a:rPr>
              <a:t>ACCME requirements are designed to ensure that accredited continuing medical education (CME) provides a safe place for learning—independent of commercial interests and commercial influence. We prepared this tutorial and flowchart to help you navigate the identification of relevant financial relationships and the resolution of conflicts of interests in CME activities.</a:t>
            </a:r>
          </a:p>
          <a:p>
            <a:endParaRPr lang="en-US" sz="1200" dirty="0">
              <a:solidFill>
                <a:schemeClr val="tx1"/>
              </a:solidFill>
            </a:endParaRPr>
          </a:p>
          <a:p>
            <a:r>
              <a:rPr lang="en-US" sz="1200" b="1" dirty="0">
                <a:solidFill>
                  <a:schemeClr val="tx1"/>
                </a:solidFill>
              </a:rPr>
              <a:t>It’s optional</a:t>
            </a:r>
            <a:r>
              <a:rPr lang="en-US" sz="1200" dirty="0">
                <a:solidFill>
                  <a:schemeClr val="tx1"/>
                </a:solidFill>
              </a:rPr>
              <a:t>: Use of these resources is optional. Please note that the tutorial and flowchart do not address all of the expectations of ACCME requirements for independence from commercial interests. </a:t>
            </a:r>
          </a:p>
          <a:p>
            <a:endParaRPr lang="en-US" sz="1200" dirty="0">
              <a:solidFill>
                <a:schemeClr val="tx1"/>
              </a:solidFill>
            </a:endParaRPr>
          </a:p>
          <a:p>
            <a:r>
              <a:rPr lang="en-US" sz="1200" b="1" dirty="0">
                <a:solidFill>
                  <a:schemeClr val="tx1"/>
                </a:solidFill>
              </a:rPr>
              <a:t>Get the flowchart and step-by-step tutorial on the ACCME website at </a:t>
            </a:r>
            <a:r>
              <a:rPr lang="en-US" sz="1200" b="1" dirty="0">
                <a:solidFill>
                  <a:srgbClr val="3590AC"/>
                </a:solidFill>
              </a:rPr>
              <a:t>www.accme.org/</a:t>
            </a:r>
            <a:r>
              <a:rPr lang="en-US" sz="1200" b="1" dirty="0" err="1">
                <a:solidFill>
                  <a:srgbClr val="3590AC"/>
                </a:solidFill>
              </a:rPr>
              <a:t>coiflowchart</a:t>
            </a:r>
            <a:r>
              <a:rPr lang="en-US" sz="1200" dirty="0">
                <a:solidFill>
                  <a:schemeClr val="tx1"/>
                </a:solidFill>
              </a:rPr>
              <a:t>. </a:t>
            </a:r>
          </a:p>
          <a:p>
            <a:endParaRPr lang="en-US" sz="1200" dirty="0">
              <a:solidFill>
                <a:schemeClr val="tx1"/>
              </a:solidFill>
            </a:endParaRPr>
          </a:p>
        </p:txBody>
      </p:sp>
    </p:spTree>
    <p:extLst>
      <p:ext uri="{BB962C8B-B14F-4D97-AF65-F5344CB8AC3E}">
        <p14:creationId xmlns:p14="http://schemas.microsoft.com/office/powerpoint/2010/main" val="1377258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Ensuring Independence</a:t>
            </a:r>
            <a:endParaRPr lang="en-US" sz="2700" dirty="0"/>
          </a:p>
        </p:txBody>
      </p:sp>
      <p:sp>
        <p:nvSpPr>
          <p:cNvPr id="3" name="Text Placeholder 2"/>
          <p:cNvSpPr>
            <a:spLocks noGrp="1"/>
          </p:cNvSpPr>
          <p:nvPr>
            <p:ph type="body" sz="quarter" idx="13"/>
          </p:nvPr>
        </p:nvSpPr>
        <p:spPr/>
        <p:txBody>
          <a:bodyPr/>
          <a:lstStyle/>
          <a:p>
            <a:endParaRPr lang="en-US"/>
          </a:p>
        </p:txBody>
      </p:sp>
      <p:sp>
        <p:nvSpPr>
          <p:cNvPr id="4" name="Content Placeholder 3"/>
          <p:cNvSpPr>
            <a:spLocks noGrp="1"/>
          </p:cNvSpPr>
          <p:nvPr>
            <p:ph type="body" sz="quarter" idx="11"/>
          </p:nvPr>
        </p:nvSpPr>
        <p:spPr/>
        <p:txBody>
          <a:bodyPr>
            <a:noAutofit/>
          </a:bodyPr>
          <a:lstStyle/>
          <a:p>
            <a:r>
              <a:rPr lang="en-US" sz="1400" dirty="0"/>
              <a:t>ACCME expects accredited organizations to ensure independence by: </a:t>
            </a:r>
          </a:p>
          <a:p>
            <a:pPr marL="514350" indent="-514350">
              <a:buFont typeface="+mj-lt"/>
              <a:buAutoNum type="arabicPeriod"/>
            </a:pPr>
            <a:r>
              <a:rPr lang="en-US" sz="1400" b="1" dirty="0"/>
              <a:t>Identifying</a:t>
            </a:r>
            <a:r>
              <a:rPr lang="en-US" sz="1400" dirty="0"/>
              <a:t> relevant financial relationships between commercial interests and those who plan, teach, and implement CME</a:t>
            </a:r>
          </a:p>
          <a:p>
            <a:pPr marL="514350" indent="-514350">
              <a:buFont typeface="+mj-lt"/>
              <a:buAutoNum type="arabicPeriod"/>
            </a:pPr>
            <a:r>
              <a:rPr lang="en-US" sz="1400" b="1" dirty="0" smtClean="0"/>
              <a:t>Resolving</a:t>
            </a:r>
            <a:r>
              <a:rPr lang="en-US" sz="1400" dirty="0" smtClean="0"/>
              <a:t> </a:t>
            </a:r>
            <a:r>
              <a:rPr lang="en-US" sz="1400" dirty="0"/>
              <a:t>conflicts of interest that arise when those with relevant financial relationships with commercial interests have the opportunity to control CME content related to the products or services of those commercial interests</a:t>
            </a:r>
          </a:p>
          <a:p>
            <a:pPr marL="514350" indent="-514350">
              <a:buFont typeface="+mj-lt"/>
              <a:buAutoNum type="arabicPeriod"/>
            </a:pPr>
            <a:r>
              <a:rPr lang="en-US" sz="1400" b="1" dirty="0"/>
              <a:t>Disclosing</a:t>
            </a:r>
            <a:r>
              <a:rPr lang="en-US" sz="1400" dirty="0"/>
              <a:t> to learners the (identified) relevant financial relationships for those in control of CME content prior to the educational activity or disclosing that there were no relevant financial relationships.</a:t>
            </a:r>
          </a:p>
          <a:p>
            <a:endParaRPr lang="en-US" sz="1400" dirty="0"/>
          </a:p>
        </p:txBody>
      </p:sp>
    </p:spTree>
    <p:extLst>
      <p:ext uri="{BB962C8B-B14F-4D97-AF65-F5344CB8AC3E}">
        <p14:creationId xmlns:p14="http://schemas.microsoft.com/office/powerpoint/2010/main" val="1784849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68FAC"/>
                </a:solidFill>
              </a:rPr>
              <a:t>Key Terms</a:t>
            </a:r>
            <a:endParaRPr lang="en-US" sz="2700" dirty="0">
              <a:solidFill>
                <a:srgbClr val="368FAC"/>
              </a:solidFill>
            </a:endParaRPr>
          </a:p>
        </p:txBody>
      </p:sp>
      <p:sp>
        <p:nvSpPr>
          <p:cNvPr id="3" name="Text Placeholder 2"/>
          <p:cNvSpPr>
            <a:spLocks noGrp="1"/>
          </p:cNvSpPr>
          <p:nvPr>
            <p:ph type="body" sz="quarter" idx="13"/>
          </p:nvPr>
        </p:nvSpPr>
        <p:spPr/>
        <p:txBody>
          <a:bodyPr/>
          <a:lstStyle/>
          <a:p>
            <a:endParaRPr lang="en-US"/>
          </a:p>
        </p:txBody>
      </p:sp>
      <p:sp>
        <p:nvSpPr>
          <p:cNvPr id="4" name="Content Placeholder 3"/>
          <p:cNvSpPr>
            <a:spLocks noGrp="1"/>
          </p:cNvSpPr>
          <p:nvPr>
            <p:ph type="body" sz="quarter" idx="11"/>
          </p:nvPr>
        </p:nvSpPr>
        <p:spPr>
          <a:xfrm>
            <a:off x="1346200" y="1422400"/>
            <a:ext cx="7340600" cy="2979918"/>
          </a:xfrm>
        </p:spPr>
        <p:txBody>
          <a:bodyPr>
            <a:noAutofit/>
          </a:bodyPr>
          <a:lstStyle/>
          <a:p>
            <a:r>
              <a:rPr lang="en-US" sz="1200" b="1" dirty="0">
                <a:solidFill>
                  <a:srgbClr val="3590AC"/>
                </a:solidFill>
              </a:rPr>
              <a:t>Commercial Interest</a:t>
            </a:r>
          </a:p>
          <a:p>
            <a:r>
              <a:rPr lang="en-US" sz="1200" dirty="0"/>
              <a:t>ACCME defines a </a:t>
            </a:r>
            <a:r>
              <a:rPr lang="en-US" sz="1200" b="1" dirty="0"/>
              <a:t>commercial interest </a:t>
            </a:r>
            <a:r>
              <a:rPr lang="en-US" sz="1200" dirty="0"/>
              <a:t>as any entity producing, marketing, re-selling, or distributing health care goods or services consumed by, or used on, patients. The ACCME does not consider providers of clinical service directly to patients to be commercial interests - unless the provider of clinical service is owned, or controlled by, an ACCME-defined commercial interest.</a:t>
            </a:r>
          </a:p>
          <a:p>
            <a:endParaRPr lang="en-US" sz="1200" b="1" dirty="0" smtClean="0"/>
          </a:p>
          <a:p>
            <a:r>
              <a:rPr lang="en-US" sz="1200" b="1" dirty="0" smtClean="0">
                <a:solidFill>
                  <a:srgbClr val="3590AC"/>
                </a:solidFill>
              </a:rPr>
              <a:t>Relevant </a:t>
            </a:r>
            <a:r>
              <a:rPr lang="en-US" sz="1200" b="1" dirty="0">
                <a:solidFill>
                  <a:srgbClr val="3590AC"/>
                </a:solidFill>
              </a:rPr>
              <a:t>Financial Relationship</a:t>
            </a:r>
          </a:p>
          <a:p>
            <a:r>
              <a:rPr lang="en-US" sz="1200" b="1" dirty="0"/>
              <a:t>Relevant financial relationships</a:t>
            </a:r>
            <a:r>
              <a:rPr lang="en-US" sz="1200" dirty="0"/>
              <a:t> are financial relationships in any amount, which occurred in the twelve-month period preceding the time that the individual was asked to assume a role controlling content of the CME activity, and which relate to the content of the educational activity, causing a conflict of interest. The ACCME considers financial relationships to create conflicts of interest in CME when individuals have both a financial relationship with a commercial interest and the opportunity to affect the content of CME about the products or services of that commercial interest. </a:t>
            </a:r>
          </a:p>
        </p:txBody>
      </p:sp>
    </p:spTree>
    <p:extLst>
      <p:ext uri="{BB962C8B-B14F-4D97-AF65-F5344CB8AC3E}">
        <p14:creationId xmlns:p14="http://schemas.microsoft.com/office/powerpoint/2010/main" val="1428310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68FAC"/>
                </a:solidFill>
              </a:rPr>
              <a:t>Key Terms (</a:t>
            </a:r>
            <a:r>
              <a:rPr lang="en-US" dirty="0" err="1">
                <a:solidFill>
                  <a:srgbClr val="368FAC"/>
                </a:solidFill>
              </a:rPr>
              <a:t>Cont</a:t>
            </a:r>
            <a:r>
              <a:rPr lang="en-US" dirty="0">
                <a:solidFill>
                  <a:srgbClr val="368FAC"/>
                </a:solidFill>
              </a:rPr>
              <a:t>)</a:t>
            </a:r>
            <a:endParaRPr lang="en-US" sz="2700" dirty="0">
              <a:solidFill>
                <a:srgbClr val="368FAC"/>
              </a:solidFill>
            </a:endParaRPr>
          </a:p>
        </p:txBody>
      </p:sp>
      <p:sp>
        <p:nvSpPr>
          <p:cNvPr id="3" name="Text Placeholder 2"/>
          <p:cNvSpPr>
            <a:spLocks noGrp="1"/>
          </p:cNvSpPr>
          <p:nvPr>
            <p:ph type="body" sz="quarter" idx="13"/>
          </p:nvPr>
        </p:nvSpPr>
        <p:spPr/>
        <p:txBody>
          <a:bodyPr/>
          <a:lstStyle/>
          <a:p>
            <a:endParaRPr lang="en-US"/>
          </a:p>
        </p:txBody>
      </p:sp>
      <p:sp>
        <p:nvSpPr>
          <p:cNvPr id="4" name="Content Placeholder 3"/>
          <p:cNvSpPr>
            <a:spLocks noGrp="1"/>
          </p:cNvSpPr>
          <p:nvPr>
            <p:ph type="body" sz="quarter" idx="11"/>
          </p:nvPr>
        </p:nvSpPr>
        <p:spPr/>
        <p:txBody>
          <a:bodyPr>
            <a:noAutofit/>
          </a:bodyPr>
          <a:lstStyle/>
          <a:p>
            <a:r>
              <a:rPr lang="en-US" sz="1600" dirty="0"/>
              <a:t>Who is </a:t>
            </a:r>
            <a:r>
              <a:rPr lang="en-US" sz="1600" b="1" dirty="0">
                <a:solidFill>
                  <a:srgbClr val="3590AC"/>
                </a:solidFill>
              </a:rPr>
              <a:t>“</a:t>
            </a:r>
            <a:r>
              <a:rPr lang="en-US" sz="1600" b="1" u="sng" dirty="0">
                <a:solidFill>
                  <a:srgbClr val="3590AC"/>
                </a:solidFill>
              </a:rPr>
              <a:t>in control of content</a:t>
            </a:r>
            <a:r>
              <a:rPr lang="en-US" sz="1600" b="1" dirty="0">
                <a:solidFill>
                  <a:srgbClr val="3590AC"/>
                </a:solidFill>
              </a:rPr>
              <a:t>”</a:t>
            </a:r>
            <a:r>
              <a:rPr lang="en-US" sz="1600" dirty="0"/>
              <a:t>?</a:t>
            </a:r>
          </a:p>
          <a:p>
            <a:r>
              <a:rPr lang="en-US" sz="1600" dirty="0"/>
              <a:t>If someone in connection to the activity has the opportunity to affect the content, they are “in control of content.”</a:t>
            </a:r>
          </a:p>
          <a:p>
            <a:endParaRPr lang="en-US" sz="1600" dirty="0"/>
          </a:p>
          <a:p>
            <a:r>
              <a:rPr lang="en-US" sz="1600" dirty="0"/>
              <a:t>Those individuals in a position to control the content of an educational activity might include (but are not limited to) </a:t>
            </a:r>
            <a:r>
              <a:rPr lang="en-US" sz="1600" b="1" dirty="0"/>
              <a:t>planners, faculty, authors, committee members, content reviewers, editors</a:t>
            </a:r>
            <a:r>
              <a:rPr lang="en-US" sz="1600" dirty="0"/>
              <a:t>, and </a:t>
            </a:r>
            <a:r>
              <a:rPr lang="en-US" sz="1600" b="1" dirty="0"/>
              <a:t>staff </a:t>
            </a:r>
            <a:r>
              <a:rPr lang="en-US" sz="1600" dirty="0"/>
              <a:t>depending on the accredited provider’s processes for developing educational activities.</a:t>
            </a:r>
          </a:p>
        </p:txBody>
      </p:sp>
    </p:spTree>
    <p:extLst>
      <p:ext uri="{BB962C8B-B14F-4D97-AF65-F5344CB8AC3E}">
        <p14:creationId xmlns:p14="http://schemas.microsoft.com/office/powerpoint/2010/main" val="2029499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68FAC"/>
                </a:solidFill>
              </a:rPr>
              <a:t>Let’s Get Started</a:t>
            </a:r>
            <a:endParaRPr lang="en-US" sz="2700" dirty="0">
              <a:solidFill>
                <a:srgbClr val="368FAC"/>
              </a:solidFill>
            </a:endParaRPr>
          </a:p>
        </p:txBody>
      </p:sp>
      <p:sp>
        <p:nvSpPr>
          <p:cNvPr id="3" name="Text Placeholder 2"/>
          <p:cNvSpPr>
            <a:spLocks noGrp="1"/>
          </p:cNvSpPr>
          <p:nvPr>
            <p:ph type="body" sz="quarter" idx="13"/>
          </p:nvPr>
        </p:nvSpPr>
        <p:spPr/>
        <p:txBody>
          <a:bodyPr/>
          <a:lstStyle/>
          <a:p>
            <a:endParaRPr lang="en-US"/>
          </a:p>
        </p:txBody>
      </p:sp>
      <p:sp>
        <p:nvSpPr>
          <p:cNvPr id="4" name="Content Placeholder 3"/>
          <p:cNvSpPr>
            <a:spLocks noGrp="1"/>
          </p:cNvSpPr>
          <p:nvPr>
            <p:ph type="body" sz="quarter" idx="11"/>
          </p:nvPr>
        </p:nvSpPr>
        <p:spPr/>
        <p:txBody>
          <a:bodyPr>
            <a:normAutofit/>
          </a:bodyPr>
          <a:lstStyle/>
          <a:p>
            <a:r>
              <a:rPr lang="en-US" sz="2600" b="1" dirty="0"/>
              <a:t>Start early! </a:t>
            </a:r>
            <a:r>
              <a:rPr lang="en-US" sz="2600" dirty="0"/>
              <a:t>Use this flowchart early in your planning process to make sure you can implement your approaches to ensure independence </a:t>
            </a:r>
            <a:r>
              <a:rPr lang="en-US" sz="2600" i="1" dirty="0"/>
              <a:t>during</a:t>
            </a:r>
            <a:r>
              <a:rPr lang="en-US" sz="2600" dirty="0"/>
              <a:t> the planning process and </a:t>
            </a:r>
            <a:r>
              <a:rPr lang="en-US" sz="2600" i="1" dirty="0"/>
              <a:t>before</a:t>
            </a:r>
            <a:r>
              <a:rPr lang="en-US" sz="2600" dirty="0"/>
              <a:t> the educational activity occurs.</a:t>
            </a:r>
          </a:p>
        </p:txBody>
      </p:sp>
    </p:spTree>
    <p:extLst>
      <p:ext uri="{BB962C8B-B14F-4D97-AF65-F5344CB8AC3E}">
        <p14:creationId xmlns:p14="http://schemas.microsoft.com/office/powerpoint/2010/main" val="120876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smtClean="0">
                <a:solidFill>
                  <a:srgbClr val="368FAC"/>
                </a:solidFill>
              </a:rPr>
              <a:t>Start at A</a:t>
            </a:r>
            <a:endParaRPr lang="en-US" sz="2700" dirty="0">
              <a:solidFill>
                <a:srgbClr val="368FAC"/>
              </a:solidFill>
            </a:endParaRPr>
          </a:p>
        </p:txBody>
      </p:sp>
      <p:sp>
        <p:nvSpPr>
          <p:cNvPr id="3" name="Text Placeholder 2"/>
          <p:cNvSpPr>
            <a:spLocks noGrp="1"/>
          </p:cNvSpPr>
          <p:nvPr>
            <p:ph type="body" sz="quarter" idx="13"/>
          </p:nvPr>
        </p:nvSpPr>
        <p:spPr/>
        <p:txBody>
          <a:bodyPr/>
          <a:lstStyle/>
          <a:p>
            <a:endParaRPr lang="en-US"/>
          </a:p>
        </p:txBody>
      </p:sp>
      <p:pic>
        <p:nvPicPr>
          <p:cNvPr id="52" name="Picture 51"/>
          <p:cNvPicPr>
            <a:picLocks noChangeAspect="1"/>
          </p:cNvPicPr>
          <p:nvPr/>
        </p:nvPicPr>
        <p:blipFill>
          <a:blip r:embed="rId3"/>
          <a:stretch>
            <a:fillRect/>
          </a:stretch>
        </p:blipFill>
        <p:spPr>
          <a:xfrm>
            <a:off x="7843100" y="2941839"/>
            <a:ext cx="1110355" cy="1432198"/>
          </a:xfrm>
          <a:prstGeom prst="rect">
            <a:avLst/>
          </a:prstGeom>
        </p:spPr>
      </p:pic>
      <p:pic>
        <p:nvPicPr>
          <p:cNvPr id="4" name="Picture 3"/>
          <p:cNvPicPr>
            <a:picLocks noChangeAspect="1"/>
          </p:cNvPicPr>
          <p:nvPr/>
        </p:nvPicPr>
        <p:blipFill>
          <a:blip r:embed="rId4"/>
          <a:stretch>
            <a:fillRect/>
          </a:stretch>
        </p:blipFill>
        <p:spPr>
          <a:xfrm>
            <a:off x="1069288" y="1331525"/>
            <a:ext cx="7213573" cy="1701190"/>
          </a:xfrm>
          <a:prstGeom prst="rect">
            <a:avLst/>
          </a:prstGeom>
        </p:spPr>
      </p:pic>
    </p:spTree>
    <p:extLst>
      <p:ext uri="{BB962C8B-B14F-4D97-AF65-F5344CB8AC3E}">
        <p14:creationId xmlns:p14="http://schemas.microsoft.com/office/powerpoint/2010/main" val="48141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699122" y="-131976"/>
            <a:ext cx="1939329" cy="4917257"/>
          </a:xfrm>
          <a:prstGeom prst="rect">
            <a:avLst/>
          </a:prstGeom>
        </p:spPr>
      </p:pic>
      <p:pic>
        <p:nvPicPr>
          <p:cNvPr id="66" name="Picture 65"/>
          <p:cNvPicPr>
            <a:picLocks noChangeAspect="1"/>
          </p:cNvPicPr>
          <p:nvPr/>
        </p:nvPicPr>
        <p:blipFill>
          <a:blip r:embed="rId4"/>
          <a:stretch>
            <a:fillRect/>
          </a:stretch>
        </p:blipFill>
        <p:spPr>
          <a:xfrm>
            <a:off x="7874315" y="3110845"/>
            <a:ext cx="1090181" cy="1240278"/>
          </a:xfrm>
          <a:prstGeom prst="rect">
            <a:avLst/>
          </a:prstGeom>
        </p:spPr>
      </p:pic>
    </p:spTree>
    <p:extLst>
      <p:ext uri="{BB962C8B-B14F-4D97-AF65-F5344CB8AC3E}">
        <p14:creationId xmlns:p14="http://schemas.microsoft.com/office/powerpoint/2010/main" val="679538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 name="Picture 77"/>
          <p:cNvPicPr>
            <a:picLocks noChangeAspect="1"/>
          </p:cNvPicPr>
          <p:nvPr/>
        </p:nvPicPr>
        <p:blipFill>
          <a:blip r:embed="rId3"/>
          <a:stretch>
            <a:fillRect/>
          </a:stretch>
        </p:blipFill>
        <p:spPr>
          <a:xfrm>
            <a:off x="7940950" y="3063713"/>
            <a:ext cx="1040475" cy="1284336"/>
          </a:xfrm>
          <a:prstGeom prst="rect">
            <a:avLst/>
          </a:prstGeom>
        </p:spPr>
      </p:pic>
      <p:pic>
        <p:nvPicPr>
          <p:cNvPr id="2" name="Picture 1"/>
          <p:cNvPicPr>
            <a:picLocks noChangeAspect="1"/>
          </p:cNvPicPr>
          <p:nvPr/>
        </p:nvPicPr>
        <p:blipFill>
          <a:blip r:embed="rId4"/>
          <a:stretch>
            <a:fillRect/>
          </a:stretch>
        </p:blipFill>
        <p:spPr>
          <a:xfrm>
            <a:off x="1200505" y="0"/>
            <a:ext cx="6519306" cy="4074566"/>
          </a:xfrm>
          <a:prstGeom prst="rect">
            <a:avLst/>
          </a:prstGeom>
        </p:spPr>
      </p:pic>
    </p:spTree>
    <p:extLst>
      <p:ext uri="{BB962C8B-B14F-4D97-AF65-F5344CB8AC3E}">
        <p14:creationId xmlns:p14="http://schemas.microsoft.com/office/powerpoint/2010/main" val="259856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rgbClr val="000000"/>
      </a:dk1>
      <a:lt1>
        <a:srgbClr val="FE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5924</TotalTime>
  <Words>659</Words>
  <Application>Microsoft Macintosh PowerPoint</Application>
  <PresentationFormat>On-screen Show (16:9)</PresentationFormat>
  <Paragraphs>76</Paragraphs>
  <Slides>13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Bookman Old Style</vt:lpstr>
      <vt:lpstr>Calibri</vt:lpstr>
      <vt:lpstr>Copperplate Gothic Bold</vt:lpstr>
      <vt:lpstr>ＭＳ Ｐゴシック</vt:lpstr>
      <vt:lpstr>Arial</vt:lpstr>
      <vt:lpstr>Office Theme</vt:lpstr>
      <vt:lpstr>      Using ACCME’s Flowchart for the Identification and Resolution of Personal Conflicts of Interest  A tutorial and flowchart to help you navigate the identification of relevant financial relationships and the resolution of conflicts of interests in CME activities. </vt:lpstr>
      <vt:lpstr>About This Tool</vt:lpstr>
      <vt:lpstr>Ensuring Independence</vt:lpstr>
      <vt:lpstr>Key Terms</vt:lpstr>
      <vt:lpstr>Key Terms (Cont)</vt:lpstr>
      <vt:lpstr>Let’s Get Started</vt:lpstr>
      <vt:lpstr>Start at A</vt:lpstr>
      <vt:lpstr>PowerPoint Presentation</vt:lpstr>
      <vt:lpstr>PowerPoint Presentation</vt:lpstr>
      <vt:lpstr>PowerPoint Presentation</vt:lpstr>
      <vt:lpstr>PowerPoint Presentation</vt:lpstr>
      <vt:lpstr>PowerPoint Presentation</vt:lpstr>
      <vt:lpstr>Visit www.accme.org for…</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Danny</dc:creator>
  <cp:lastModifiedBy>Walter Nini</cp:lastModifiedBy>
  <cp:revision>40</cp:revision>
  <dcterms:created xsi:type="dcterms:W3CDTF">2017-02-24T20:29:04Z</dcterms:created>
  <dcterms:modified xsi:type="dcterms:W3CDTF">2017-04-10T14:10:37Z</dcterms:modified>
</cp:coreProperties>
</file>